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2" r:id="rId2"/>
    <p:sldId id="332" r:id="rId3"/>
    <p:sldId id="338" r:id="rId4"/>
    <p:sldId id="323" r:id="rId5"/>
    <p:sldId id="324" r:id="rId6"/>
    <p:sldId id="327" r:id="rId7"/>
    <p:sldId id="325" r:id="rId8"/>
    <p:sldId id="326" r:id="rId9"/>
    <p:sldId id="328" r:id="rId10"/>
    <p:sldId id="331" r:id="rId11"/>
    <p:sldId id="288" r:id="rId12"/>
    <p:sldId id="305" r:id="rId13"/>
    <p:sldId id="329" r:id="rId14"/>
    <p:sldId id="333" r:id="rId15"/>
    <p:sldId id="301" r:id="rId16"/>
    <p:sldId id="311" r:id="rId17"/>
    <p:sldId id="303" r:id="rId18"/>
    <p:sldId id="334" r:id="rId19"/>
    <p:sldId id="337" r:id="rId20"/>
    <p:sldId id="336" r:id="rId21"/>
    <p:sldId id="307" r:id="rId22"/>
    <p:sldId id="330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A0C19-D237-4884-8D04-F6FA5843F8DE}">
          <p14:sldIdLst>
            <p14:sldId id="322"/>
            <p14:sldId id="332"/>
            <p14:sldId id="338"/>
            <p14:sldId id="323"/>
            <p14:sldId id="324"/>
            <p14:sldId id="327"/>
            <p14:sldId id="325"/>
            <p14:sldId id="326"/>
            <p14:sldId id="328"/>
            <p14:sldId id="331"/>
            <p14:sldId id="288"/>
            <p14:sldId id="305"/>
            <p14:sldId id="329"/>
            <p14:sldId id="333"/>
            <p14:sldId id="301"/>
            <p14:sldId id="311"/>
            <p14:sldId id="303"/>
            <p14:sldId id="334"/>
            <p14:sldId id="337"/>
            <p14:sldId id="336"/>
            <p14:sldId id="307"/>
            <p14:sldId id="330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FFEBD-8BBF-6CC8-3323-CB17B0C8ECD5}" v="5" dt="2024-05-24T09:41:34.526"/>
    <p1510:client id="{165D24E1-98D1-0F1E-6878-36D2F5E994E7}" v="2" dt="2024-05-24T09:36:14.661"/>
    <p1510:client id="{263784FD-73BD-3639-F233-E79C25E06CDD}" v="557" dt="2024-05-24T12:22:46.977"/>
    <p1510:client id="{577C4955-FB1F-4282-B1D1-849DB655FE48}" v="391" dt="2024-05-24T12:45:27.584"/>
    <p1510:client id="{5DA620EA-6AD6-4C39-8E91-479A94EB7CCE}" v="164" dt="2024-05-24T14:12:38.098"/>
    <p1510:client id="{6FC11197-A445-7EB6-879B-BC733A97997A}" v="2" dt="2024-05-24T13:31:16.848"/>
    <p1510:client id="{7A57D90C-0F63-C276-9105-5B9DCE69BA35}" v="272" dt="2024-05-24T11:59:57.505"/>
    <p1510:client id="{A3B54E2B-5652-9B91-C3AE-87552B4DA753}" v="14" dt="2024-05-23T16:58:56.194"/>
    <p1510:client id="{C13AD6DE-ED08-4644-FE93-90881E3ED187}" v="766" dt="2024-05-24T13:58:50.299"/>
    <p1510:client id="{C478065E-1109-1193-A334-152461A5C45F}" v="4" dt="2024-05-24T12:06:19.657"/>
    <p1510:client id="{C697C675-6FF9-43DD-BDC6-F1BBA0FDE85B}" v="730" dt="2024-05-24T12:27:13.055"/>
    <p1510:client id="{D9E22C09-1B18-FD50-6EFC-372311B14BB1}" v="27" dt="2024-05-24T09:47:24.490"/>
    <p1510:client id="{F21989A3-9CEC-4971-A218-347DF037EC47}" v="42" dt="2024-05-24T11:49:49.996"/>
    <p1510:client id="{F5098D09-66A0-4EA0-04DF-7707753E04C7}" v="846" dt="2024-05-23T22:56:07.782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</a:defRPr>
            </a:lvl2pPr>
            <a:lvl3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DF2DBC8-2D33-BD84-A330-691C8B979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90130"/>
            <a:ext cx="5606484" cy="740845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accent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B026B9-3E51-5733-811C-2FA3BC73B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878288"/>
            <a:ext cx="5606484" cy="6526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F3397-B834-211F-9027-4528EF2E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7B60-135B-D18F-BE1B-2535BE96F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714451"/>
            <a:ext cx="9144000" cy="1847942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GB" err="1"/>
              <a:t>Gerardium</a:t>
            </a:r>
            <a:r>
              <a:rPr lang="en-GB"/>
              <a:t> Rush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B3374-F34C-73B6-0BC3-6802BC223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36" y="4286136"/>
            <a:ext cx="9144000" cy="132234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Group Sphalerite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F73ACE-1796-B607-7D06-F0969570F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931" y="5104828"/>
            <a:ext cx="5579198" cy="740845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>
                <a:latin typeface="Imperial Sans Text Medium"/>
              </a:rPr>
              <a:t>24/05/2024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33E9B-6459-A9C1-CC2F-437CB980939A}"/>
              </a:ext>
            </a:extLst>
          </p:cNvPr>
          <p:cNvSpPr txBox="1"/>
          <p:nvPr/>
        </p:nvSpPr>
        <p:spPr>
          <a:xfrm>
            <a:off x="482885" y="17157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81B60-D7B9-5703-D629-D58DE1734AD4}"/>
              </a:ext>
            </a:extLst>
          </p:cNvPr>
          <p:cNvSpPr txBox="1"/>
          <p:nvPr/>
        </p:nvSpPr>
        <p:spPr>
          <a:xfrm>
            <a:off x="184935" y="1438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EC3B4-6BF7-44B2-4659-DADB759C1D21}"/>
              </a:ext>
            </a:extLst>
          </p:cNvPr>
          <p:cNvSpPr txBox="1"/>
          <p:nvPr/>
        </p:nvSpPr>
        <p:spPr>
          <a:xfrm>
            <a:off x="934948" y="3801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925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EA59-5D4C-1F0A-44A6-C83F820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GB"/>
              <a:t>Circuit Modelling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F4FA7F-D7EB-C0BC-BD1B-B8E1B073AF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3225" y="1394619"/>
            <a:ext cx="5069252" cy="4866481"/>
          </a:xfrm>
          <a:noFill/>
        </p:spPr>
      </p:pic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63E5AE-0056-F325-F144-36CBF4A88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3325" y="2006803"/>
            <a:ext cx="5583238" cy="3642112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0615B-92BD-A87D-18B9-A26A8106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921DB9F8-2932-4A13-97CA-3CF06357AF6F}" type="datetime1">
              <a:rPr lang="en-GB" smtClean="0"/>
              <a:pPr>
                <a:spcAft>
                  <a:spcPts val="600"/>
                </a:spcAft>
              </a:pPr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3B561-2CF4-85CB-6FA4-500B70CC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2A1EA-0891-DCC0-6E78-D875D8FF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A832FB1-B3A8-ECE2-F9DD-E14FFE6ABD3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The algorithm – </a:t>
            </a:r>
            <a:r>
              <a:rPr lang="en-GB" err="1"/>
              <a:t>CCircuit</a:t>
            </a:r>
            <a:r>
              <a:rPr lang="en-GB"/>
              <a:t> and </a:t>
            </a:r>
            <a:r>
              <a:rPr lang="en-GB">
                <a:ea typeface="+mn-lt"/>
                <a:cs typeface="+mn-lt"/>
              </a:rPr>
              <a:t>CUnit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656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6188-4E59-89F3-0C97-ECB9C2AF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204C2-40FD-D9EB-90B3-2E248C91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97FA-B345-4902-8F7E-B203255ADF58}" type="datetime1">
              <a:rPr lang="en-GB" smtClean="0"/>
              <a:pPr/>
              <a:t>24/05/2024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896C3-8292-7F5D-83EC-483ED4B1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CBCC7-0EB7-2170-A35B-CA4AECA9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EA45-A853-E1EA-3F93-254BB0DD40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2063" y="844428"/>
            <a:ext cx="5589695" cy="4680501"/>
          </a:xfrm>
        </p:spPr>
        <p:txBody>
          <a:bodyPr vert="horz" lIns="0" tIns="0" rIns="0" bIns="0" rtlCol="0" anchor="t">
            <a:noAutofit/>
          </a:bodyPr>
          <a:lstStyle/>
          <a:p>
            <a:pPr marL="285750">
              <a:lnSpc>
                <a:spcPct val="100000"/>
              </a:lnSpc>
              <a:buChar char="•"/>
            </a:pPr>
            <a:r>
              <a:rPr lang="en-GB" sz="1900">
                <a:ea typeface="+mn-lt"/>
                <a:cs typeface="+mn-lt"/>
              </a:rPr>
              <a:t>Starts a loop with a maximum number of iterations of </a:t>
            </a:r>
            <a:r>
              <a:rPr lang="en-GB" sz="1900" b="1" i="1" err="1">
                <a:ea typeface="+mn-lt"/>
                <a:cs typeface="+mn-lt"/>
              </a:rPr>
              <a:t>max_iterations</a:t>
            </a:r>
            <a:r>
              <a:rPr lang="en-GB" sz="1900" b="1" i="1">
                <a:ea typeface="+mn-lt"/>
                <a:cs typeface="+mn-lt"/>
              </a:rPr>
              <a:t>.</a:t>
            </a:r>
            <a:endParaRPr lang="en-US" sz="1900" b="1" i="1"/>
          </a:p>
          <a:p>
            <a:pPr marL="285750">
              <a:lnSpc>
                <a:spcPct val="100000"/>
              </a:lnSpc>
              <a:buChar char="•"/>
            </a:pPr>
            <a:endParaRPr lang="en-GB" sz="1900" b="1" i="1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>
                <a:ea typeface="+mn-lt"/>
                <a:cs typeface="+mn-lt"/>
              </a:rPr>
              <a:t>Get </a:t>
            </a:r>
            <a:r>
              <a:rPr lang="en-GB" sz="1900" b="1" i="1">
                <a:ea typeface="+mn-lt"/>
                <a:cs typeface="+mn-lt"/>
              </a:rPr>
              <a:t>number of </a:t>
            </a:r>
            <a:r>
              <a:rPr lang="en-GB" sz="1900">
                <a:ea typeface="+mn-lt"/>
                <a:cs typeface="+mn-lt"/>
              </a:rPr>
              <a:t> unit.</a:t>
            </a:r>
            <a:endParaRPr lang="en-GB" sz="1900"/>
          </a:p>
          <a:p>
            <a:pPr marL="285750">
              <a:lnSpc>
                <a:spcPct val="100000"/>
              </a:lnSpc>
              <a:buChar char="•"/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>
                <a:ea typeface="+mn-lt"/>
                <a:cs typeface="+mn-lt"/>
              </a:rPr>
              <a:t>At the first iteration, the</a:t>
            </a:r>
            <a:r>
              <a:rPr lang="en-GB" sz="1900" b="1" i="1">
                <a:ea typeface="+mn-lt"/>
                <a:cs typeface="+mn-lt"/>
              </a:rPr>
              <a:t> initial feed</a:t>
            </a:r>
            <a:r>
              <a:rPr lang="en-GB" sz="1900" b="1">
                <a:ea typeface="+mn-lt"/>
                <a:cs typeface="+mn-lt"/>
              </a:rPr>
              <a:t> </a:t>
            </a:r>
            <a:r>
              <a:rPr lang="en-GB" sz="1900">
                <a:ea typeface="+mn-lt"/>
                <a:cs typeface="+mn-lt"/>
              </a:rPr>
              <a:t>is used.</a:t>
            </a:r>
            <a:endParaRPr lang="en-GB" sz="1900"/>
          </a:p>
          <a:p>
            <a:pPr marL="285750">
              <a:lnSpc>
                <a:spcPct val="100000"/>
              </a:lnSpc>
              <a:buChar char="•"/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>
                <a:ea typeface="+mn-lt"/>
                <a:cs typeface="+mn-lt"/>
              </a:rPr>
              <a:t>Save the current outstream as the next input.</a:t>
            </a:r>
          </a:p>
          <a:p>
            <a:pPr marL="285750">
              <a:lnSpc>
                <a:spcPct val="100000"/>
              </a:lnSpc>
              <a:buChar char="•"/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 b="1" i="1">
                <a:ea typeface="+mn-lt"/>
                <a:cs typeface="+mn-lt"/>
              </a:rPr>
              <a:t>Initialise the feed flow</a:t>
            </a:r>
            <a:r>
              <a:rPr lang="en-GB" sz="1900">
                <a:ea typeface="+mn-lt"/>
                <a:cs typeface="+mn-lt"/>
              </a:rPr>
              <a:t> for the </a:t>
            </a:r>
            <a:r>
              <a:rPr lang="en-GB" sz="1900" b="1" i="1">
                <a:ea typeface="+mn-lt"/>
                <a:cs typeface="+mn-lt"/>
              </a:rPr>
              <a:t>first cell </a:t>
            </a:r>
            <a:r>
              <a:rPr lang="en-GB" sz="1900">
                <a:ea typeface="+mn-lt"/>
                <a:cs typeface="+mn-lt"/>
              </a:rPr>
              <a:t>and</a:t>
            </a:r>
            <a:r>
              <a:rPr lang="en-GB" sz="1900" i="1">
                <a:ea typeface="+mn-lt"/>
                <a:cs typeface="+mn-lt"/>
              </a:rPr>
              <a:t> </a:t>
            </a:r>
            <a:r>
              <a:rPr lang="en-GB" sz="1900" b="1" i="1">
                <a:ea typeface="+mn-lt"/>
                <a:cs typeface="+mn-lt"/>
              </a:rPr>
              <a:t>update the input flow for all cells.</a:t>
            </a:r>
            <a:endParaRPr lang="en-GB" sz="1900" b="1" i="1"/>
          </a:p>
          <a:p>
            <a:pPr>
              <a:lnSpc>
                <a:spcPct val="100000"/>
              </a:lnSpc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 b="1" i="1">
                <a:ea typeface="+mn-lt"/>
                <a:cs typeface="+mn-lt"/>
              </a:rPr>
              <a:t>Update</a:t>
            </a:r>
            <a:r>
              <a:rPr lang="en-GB" sz="1900">
                <a:ea typeface="+mn-lt"/>
                <a:cs typeface="+mn-lt"/>
              </a:rPr>
              <a:t> the flow rate of the</a:t>
            </a:r>
            <a:r>
              <a:rPr lang="en-GB" sz="1900" b="1" i="1">
                <a:ea typeface="+mn-lt"/>
                <a:cs typeface="+mn-lt"/>
              </a:rPr>
              <a:t> </a:t>
            </a:r>
            <a:r>
              <a:rPr lang="en-GB" sz="1900">
                <a:ea typeface="+mn-lt"/>
                <a:cs typeface="+mn-lt"/>
              </a:rPr>
              <a:t>cells.</a:t>
            </a:r>
            <a:endParaRPr lang="en-GB" sz="1900"/>
          </a:p>
          <a:p>
            <a:pPr marL="285750">
              <a:lnSpc>
                <a:spcPct val="100000"/>
              </a:lnSpc>
              <a:buChar char="•"/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>
                <a:ea typeface="+mn-lt"/>
                <a:cs typeface="+mn-lt"/>
              </a:rPr>
              <a:t>Iterate again and again.</a:t>
            </a:r>
          </a:p>
          <a:p>
            <a:pPr marL="285750">
              <a:lnSpc>
                <a:spcPct val="100000"/>
              </a:lnSpc>
              <a:buChar char="•"/>
            </a:pPr>
            <a:endParaRPr lang="en-GB" sz="1900">
              <a:ea typeface="+mn-lt"/>
              <a:cs typeface="+mn-lt"/>
            </a:endParaRPr>
          </a:p>
          <a:p>
            <a:pPr marL="285750">
              <a:lnSpc>
                <a:spcPct val="100000"/>
              </a:lnSpc>
              <a:buChar char="•"/>
            </a:pPr>
            <a:r>
              <a:rPr lang="en-GB" sz="1900" b="1" i="1">
                <a:ea typeface="+mn-lt"/>
                <a:cs typeface="+mn-lt"/>
              </a:rPr>
              <a:t>Check for convergence</a:t>
            </a:r>
            <a:r>
              <a:rPr lang="en-GB" sz="1900">
                <a:ea typeface="+mn-lt"/>
                <a:cs typeface="+mn-lt"/>
              </a:rPr>
              <a:t> and exit the loop if it converges, otherwise continue the iteration.</a:t>
            </a:r>
            <a:endParaRPr lang="en-GB" sz="19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97D75D-C97D-A3C2-6C0E-C62EFF8BD6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E4F6BF-A32E-3920-7AFB-FA53E13D2CA0}"/>
              </a:ext>
            </a:extLst>
          </p:cNvPr>
          <p:cNvSpPr txBox="1">
            <a:spLocks/>
          </p:cNvSpPr>
          <p:nvPr/>
        </p:nvSpPr>
        <p:spPr>
          <a:xfrm>
            <a:off x="513071" y="290746"/>
            <a:ext cx="5583670" cy="3780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Iteration in units: Circuit</a:t>
            </a:r>
          </a:p>
        </p:txBody>
      </p:sp>
      <p:pic>
        <p:nvPicPr>
          <p:cNvPr id="12" name="Content Placeholder 8" descr="A diagram of a scavenger flow&#10;&#10;Description automatically generated">
            <a:extLst>
              <a:ext uri="{FF2B5EF4-FFF2-40B4-BE49-F238E27FC236}">
                <a16:creationId xmlns:a16="http://schemas.microsoft.com/office/drawing/2014/main" id="{4B64329C-2AE4-5251-116C-A20332D1FDD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245628" y="1140417"/>
            <a:ext cx="5583670" cy="3521046"/>
          </a:xfrm>
        </p:spPr>
      </p:pic>
    </p:spTree>
    <p:extLst>
      <p:ext uri="{BB962C8B-B14F-4D97-AF65-F5344CB8AC3E}">
        <p14:creationId xmlns:p14="http://schemas.microsoft.com/office/powerpoint/2010/main" val="35434833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E9134-D851-1D37-E431-A9935CF8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1A101F-68B7-DC2C-9122-DAD76751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BC57-A83A-46E7-9293-8DB6E83167AA}" type="datetime1">
              <a:rPr lang="en-GB" smtClean="0"/>
              <a:pPr/>
              <a:t>24/05/2024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968652-E050-F5B2-64AD-FD70CF30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1173C6-5458-92B7-39BD-56813C45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9D3C-9B52-C5CA-D89D-9EAC5BE0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/>
              <a:t>CSimulator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C8FF-DE3D-AADE-D146-2A1CCA68ED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000704"/>
            <a:ext cx="5893635" cy="509895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b="1">
                <a:solidFill>
                  <a:schemeClr val="tx2"/>
                </a:solidFill>
                <a:ea typeface="+mn-lt"/>
                <a:cs typeface="+mn-lt"/>
              </a:rPr>
              <a:t>Units</a:t>
            </a:r>
            <a:r>
              <a:rPr lang="en-GB" sz="200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Used to store individual </a:t>
            </a:r>
            <a:r>
              <a:rPr lang="en-GB" b="1" i="1">
                <a:solidFill>
                  <a:srgbClr val="000000"/>
                </a:solidFill>
                <a:ea typeface="+mn-lt"/>
                <a:cs typeface="+mn-lt"/>
              </a:rPr>
              <a:t>units 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in the </a:t>
            </a:r>
            <a:r>
              <a:rPr lang="en-GB" b="1" i="1">
                <a:solidFill>
                  <a:srgbClr val="000000"/>
                </a:solidFill>
                <a:ea typeface="+mn-lt"/>
                <a:cs typeface="+mn-lt"/>
              </a:rPr>
              <a:t>circuit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/>
          </a:p>
          <a:p>
            <a:endParaRPr lang="en-GB">
              <a:ea typeface="+mn-lt"/>
              <a:cs typeface="+mn-lt"/>
            </a:endParaRPr>
          </a:p>
          <a:p>
            <a:r>
              <a:rPr lang="en-GB" sz="2000" b="1" err="1">
                <a:solidFill>
                  <a:schemeClr val="tx2"/>
                </a:solidFill>
                <a:ea typeface="+mn-lt"/>
                <a:cs typeface="+mn-lt"/>
              </a:rPr>
              <a:t>Initialize_units</a:t>
            </a:r>
            <a:r>
              <a:rPr lang="en-GB" sz="2000" b="1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ja-JP" altLang="en-US" sz="2000" err="1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ja-JP" b="1">
                <a:solidFill>
                  <a:srgbClr val="000000"/>
                </a:solidFill>
                <a:ea typeface="+mn-lt"/>
                <a:cs typeface="+mn-lt"/>
              </a:rPr>
              <a:t>initial_feed_gerardium</a:t>
            </a:r>
            <a:r>
              <a:rPr lang="ja-JP">
                <a:solidFill>
                  <a:srgbClr val="0D0D0D"/>
                </a:solidFill>
                <a:ea typeface="+mn-lt"/>
                <a:cs typeface="+mn-lt"/>
              </a:rPr>
              <a:t>：</a:t>
            </a:r>
            <a:r>
              <a:rPr lang="en-US" altLang="ja-JP">
                <a:solidFill>
                  <a:srgbClr val="0D0D0D"/>
                </a:solidFill>
                <a:ea typeface="+mn-lt"/>
                <a:cs typeface="+mn-lt"/>
              </a:rPr>
              <a:t>initialize the flow of </a:t>
            </a:r>
            <a:r>
              <a:rPr lang="ja-JP" b="1" i="1">
                <a:solidFill>
                  <a:srgbClr val="0D0D0D"/>
                </a:solidFill>
                <a:ea typeface="+mn-lt"/>
                <a:cs typeface="+mn-lt"/>
              </a:rPr>
              <a:t>gerardiu</a:t>
            </a:r>
            <a:r>
              <a:rPr lang="en-US" altLang="ja-JP" b="1" i="1">
                <a:solidFill>
                  <a:srgbClr val="0D0D0D"/>
                </a:solidFill>
                <a:ea typeface="+mn-lt"/>
                <a:cs typeface="+mn-lt"/>
              </a:rPr>
              <a:t>m</a:t>
            </a:r>
            <a:endParaRPr lang="ja-JP" b="1" i="1">
              <a:solidFill>
                <a:srgbClr val="0D0D0D"/>
              </a:solidFill>
            </a:endParaRPr>
          </a:p>
          <a:p>
            <a:r>
              <a:rPr lang="ja-JP" b="1">
                <a:solidFill>
                  <a:srgbClr val="000000"/>
                </a:solidFill>
                <a:ea typeface="+mn-lt"/>
                <a:cs typeface="+mn-lt"/>
              </a:rPr>
              <a:t>initial_feed_waste</a:t>
            </a:r>
            <a:r>
              <a:rPr lang="ja-JP">
                <a:solidFill>
                  <a:srgbClr val="0D0D0D"/>
                </a:solidFill>
                <a:ea typeface="+mn-lt"/>
                <a:cs typeface="+mn-lt"/>
              </a:rPr>
              <a:t>：</a:t>
            </a:r>
            <a:r>
              <a:rPr lang="en-US" altLang="ja-JP">
                <a:solidFill>
                  <a:srgbClr val="0D0D0D"/>
                </a:solidFill>
                <a:ea typeface="+mn-lt"/>
                <a:cs typeface="+mn-lt"/>
              </a:rPr>
              <a:t>initialize the </a:t>
            </a:r>
            <a:r>
              <a:rPr lang="en-US" altLang="ja-JP" b="1" i="1">
                <a:solidFill>
                  <a:srgbClr val="0D0D0D"/>
                </a:solidFill>
                <a:ea typeface="+mn-lt"/>
                <a:cs typeface="+mn-lt"/>
              </a:rPr>
              <a:t>waste</a:t>
            </a:r>
            <a:endParaRPr lang="ja-JP" b="1" i="1">
              <a:solidFill>
                <a:srgbClr val="0D0D0D"/>
              </a:solidFill>
            </a:endParaRPr>
          </a:p>
          <a:p>
            <a:r>
              <a:rPr lang="ja-JP" b="1">
                <a:solidFill>
                  <a:srgbClr val="000000"/>
                </a:solidFill>
                <a:ea typeface="+mn-lt"/>
                <a:cs typeface="+mn-lt"/>
              </a:rPr>
              <a:t>circuit.initialize_units</a:t>
            </a:r>
            <a:r>
              <a:rPr lang="ja-JP">
                <a:solidFill>
                  <a:srgbClr val="0D0D0D"/>
                </a:solidFill>
                <a:ea typeface="+mn-lt"/>
                <a:cs typeface="+mn-lt"/>
              </a:rPr>
              <a:t>：</a:t>
            </a:r>
            <a:r>
              <a:rPr lang="en-US" altLang="ja-JP" b="1" i="1">
                <a:solidFill>
                  <a:srgbClr val="0D0D0D"/>
                </a:solidFill>
                <a:ea typeface="+mn-lt"/>
                <a:cs typeface="+mn-lt"/>
              </a:rPr>
              <a:t>initialize the units </a:t>
            </a:r>
            <a:r>
              <a:rPr lang="en-US" altLang="ja-JP">
                <a:solidFill>
                  <a:srgbClr val="0D0D0D"/>
                </a:solidFill>
                <a:ea typeface="+mn-lt"/>
                <a:cs typeface="+mn-lt"/>
              </a:rPr>
              <a:t>and the connection</a:t>
            </a:r>
            <a:endParaRPr lang="ja-JP">
              <a:solidFill>
                <a:srgbClr val="0D0D0D"/>
              </a:solidFill>
              <a:latin typeface="Imperial Sans Text"/>
            </a:endParaRPr>
          </a:p>
          <a:p>
            <a:endParaRPr lang="en-US" altLang="ja-JP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2400" b="1" err="1">
                <a:solidFill>
                  <a:schemeClr val="tx2"/>
                </a:solidFill>
                <a:ea typeface="+mn-lt"/>
                <a:cs typeface="+mn-lt"/>
              </a:rPr>
              <a:t>circuit.iterate_units</a:t>
            </a:r>
            <a:r>
              <a:rPr lang="en-US" sz="2400" b="1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performs iterative calculations, adjusts and calculates the flow distribution of the units in the circuit until </a:t>
            </a:r>
            <a:r>
              <a:rPr lang="en-US" b="1" i="1">
                <a:solidFill>
                  <a:srgbClr val="0D0D0D"/>
                </a:solidFill>
                <a:ea typeface="+mn-lt"/>
                <a:cs typeface="+mn-lt"/>
              </a:rPr>
              <a:t>the convergence condition or the maximum number of iterations</a:t>
            </a:r>
            <a:r>
              <a:rPr lang="en-US">
                <a:solidFill>
                  <a:srgbClr val="0D0D0D"/>
                </a:solidFill>
                <a:ea typeface="+mn-lt"/>
                <a:cs typeface="+mn-lt"/>
              </a:rPr>
              <a:t> is reached.</a:t>
            </a:r>
            <a:endParaRPr lang="en-US"/>
          </a:p>
          <a:p>
            <a:endParaRPr lang="ja-JP" alt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ja-JP" sz="2400" b="1" err="1">
                <a:solidFill>
                  <a:schemeClr val="tx2"/>
                </a:solidFill>
                <a:ea typeface="+mn-lt"/>
                <a:cs typeface="+mn-lt"/>
              </a:rPr>
              <a:t>Evaluate_Performance</a:t>
            </a:r>
            <a:r>
              <a:rPr lang="en-US" altLang="ja-JP" sz="2400" b="1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ja-JP" altLang="en-US" sz="2400" b="1">
              <a:solidFill>
                <a:schemeClr val="tx2"/>
              </a:solidFill>
              <a:ea typeface="+mn-lt"/>
              <a:cs typeface="+mn-lt"/>
            </a:endParaRPr>
          </a:p>
          <a:p>
            <a:endParaRPr lang="en-GB"/>
          </a:p>
        </p:txBody>
      </p:sp>
      <p:pic>
        <p:nvPicPr>
          <p:cNvPr id="9" name="Content Placeholder 8" descr="A diagram of a scavenger flow&#10;&#10;Description automatically generated">
            <a:extLst>
              <a:ext uri="{FF2B5EF4-FFF2-40B4-BE49-F238E27FC236}">
                <a16:creationId xmlns:a16="http://schemas.microsoft.com/office/drawing/2014/main" id="{AA253C76-14F5-FFFF-E281-1365D923B26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413526" y="998349"/>
            <a:ext cx="5583670" cy="352104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B02611-162D-EC27-6180-6A0E2E3A07DD}"/>
              </a:ext>
            </a:extLst>
          </p:cNvPr>
          <p:cNvSpPr txBox="1"/>
          <p:nvPr/>
        </p:nvSpPr>
        <p:spPr>
          <a:xfrm>
            <a:off x="7229960" y="5286214"/>
            <a:ext cx="4396351" cy="569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i="1">
                <a:solidFill>
                  <a:schemeClr val="tx2"/>
                </a:solidFill>
                <a:ea typeface="+mn-lt"/>
                <a:cs typeface="+mn-lt"/>
              </a:rPr>
              <a:t>Economic benefit：</a:t>
            </a:r>
            <a:endParaRPr lang="en-US" b="1" i="1">
              <a:solidFill>
                <a:schemeClr val="tx2"/>
              </a:solidFill>
            </a:endParaRPr>
          </a:p>
          <a:p>
            <a:pPr>
              <a:lnSpc>
                <a:spcPct val="105000"/>
              </a:lnSpc>
            </a:pPr>
            <a:r>
              <a:rPr lang="en-US" i="1"/>
              <a:t>100*valuable gerardium-750*waste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52FE8E2-152B-CCAF-2D4D-3343AF8ABE97}"/>
              </a:ext>
            </a:extLst>
          </p:cNvPr>
          <p:cNvSpPr/>
          <p:nvPr/>
        </p:nvSpPr>
        <p:spPr>
          <a:xfrm>
            <a:off x="4205491" y="5182090"/>
            <a:ext cx="2205355" cy="52337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657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F96E-A3B2-B0E5-3AEB-ECBF6521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0AEB-7891-3DA7-42FC-9B193FD6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 Modelling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3A649-C515-9774-20DA-D9D1C7D9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0217" y="1991366"/>
            <a:ext cx="5583238" cy="4866481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GB" b="1">
                <a:latin typeface="Imperial Sans Text"/>
              </a:rPr>
              <a:t>Performance: </a:t>
            </a:r>
            <a:r>
              <a:rPr lang="en-GB" b="1">
                <a:ea typeface="+mn-lt"/>
                <a:cs typeface="+mn-lt"/>
              </a:rPr>
              <a:t>437.72</a:t>
            </a:r>
            <a:endParaRPr lang="en-GB" b="1">
              <a:latin typeface="Imperial Sans Text"/>
            </a:endParaRPr>
          </a:p>
          <a:p>
            <a:pPr marL="285750" indent="-285750">
              <a:buFont typeface="Arial"/>
              <a:buChar char="•"/>
            </a:pPr>
            <a:endParaRPr lang="en-GB" b="1">
              <a:latin typeface="Imperial Sans Text"/>
            </a:endParaRPr>
          </a:p>
          <a:p>
            <a:pPr marL="285750" indent="-285750">
              <a:buFont typeface="Arial"/>
              <a:buChar char="•"/>
            </a:pPr>
            <a:r>
              <a:rPr lang="en-GB" b="1"/>
              <a:t>Grade 99.05%</a:t>
            </a:r>
          </a:p>
          <a:p>
            <a:pPr marL="285750" indent="-285750">
              <a:buFont typeface="Arial"/>
              <a:buChar char="•"/>
            </a:pPr>
            <a:endParaRPr lang="en-GB" b="1"/>
          </a:p>
          <a:p>
            <a:pPr marL="285750" indent="-285750">
              <a:buFont typeface="Arial"/>
              <a:buChar char="•"/>
            </a:pPr>
            <a:r>
              <a:rPr lang="en-GB" b="1"/>
              <a:t>Various vectors but the same pattern.</a:t>
            </a:r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75C831-75C2-9C15-377E-8710FE5B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43A-6002-45B0-A9E7-0C3B8918E140}" type="datetime1">
              <a:rPr lang="en-GB" smtClean="0"/>
              <a:t>24/05/2024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F4B0A4-8F8B-2EF1-7B93-B1C642D1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142CE9-A0CC-C152-8630-17F90A10732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801010"/>
            <a:ext cx="11540763" cy="37156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Best circuit with 10 units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A54A31D-0836-A71E-49B0-C9B3E8CA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1" y="1714228"/>
            <a:ext cx="6096000" cy="35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60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AE9F-482F-6536-AA3D-2FB74D66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 anchor="t">
            <a:normAutofit/>
          </a:bodyPr>
          <a:lstStyle/>
          <a:p>
            <a:r>
              <a:rPr lang="en-GB"/>
              <a:t>Post-Process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408E548-1DC3-CD0D-1F75-AEBF61763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6525" y="1313184"/>
            <a:ext cx="4418988" cy="4866481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79970-323E-4084-CDFD-AE47C4444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.</a:t>
            </a:r>
            <a:endParaRPr lang="en-US"/>
          </a:p>
          <a:p>
            <a:pPr>
              <a:spcAft>
                <a:spcPts val="600"/>
              </a:spcAft>
            </a:pPr>
            <a:r>
              <a:rPr lang="en-GB"/>
              <a:t>├── __init__.py</a:t>
            </a:r>
          </a:p>
          <a:p>
            <a:pPr>
              <a:spcAft>
                <a:spcPts val="600"/>
              </a:spcAft>
            </a:pPr>
            <a:r>
              <a:rPr lang="en-GB"/>
              <a:t>├── graph_data.txt</a:t>
            </a:r>
          </a:p>
          <a:p>
            <a:pPr>
              <a:spcAft>
                <a:spcPts val="600"/>
              </a:spcAft>
            </a:pPr>
            <a:r>
              <a:rPr lang="en-GB"/>
              <a:t>├── merged_image.png</a:t>
            </a:r>
          </a:p>
          <a:p>
            <a:pPr>
              <a:spcAft>
                <a:spcPts val="600"/>
              </a:spcAft>
            </a:pPr>
            <a:r>
              <a:rPr lang="en-GB"/>
              <a:t>├── </a:t>
            </a:r>
            <a:r>
              <a:rPr lang="en-GB" err="1"/>
              <a:t>output_img</a:t>
            </a:r>
          </a:p>
          <a:p>
            <a:pPr>
              <a:spcAft>
                <a:spcPts val="600"/>
              </a:spcAft>
            </a:pPr>
            <a:r>
              <a:rPr lang="en-GB"/>
              <a:t>│   ├── graph_image.png</a:t>
            </a:r>
          </a:p>
          <a:p>
            <a:pPr>
              <a:spcAft>
                <a:spcPts val="600"/>
              </a:spcAft>
            </a:pPr>
            <a:r>
              <a:rPr lang="en-GB"/>
              <a:t>│   └── vector_image.png</a:t>
            </a:r>
          </a:p>
          <a:p>
            <a:pPr>
              <a:spcAft>
                <a:spcPts val="600"/>
              </a:spcAft>
            </a:pPr>
            <a:r>
              <a:rPr lang="en-GB"/>
              <a:t>├── vector_data.txt</a:t>
            </a:r>
          </a:p>
          <a:p>
            <a:pPr>
              <a:spcAft>
                <a:spcPts val="600"/>
              </a:spcAft>
            </a:pPr>
            <a:r>
              <a:rPr lang="en-GB"/>
              <a:t>└── visualisation.py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94102-E9DA-A14C-E5B3-2BC3597C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921DB9F8-2932-4A13-97CA-3CF06357AF6F}" type="datetime1">
              <a:rPr lang="en-GB" smtClean="0"/>
              <a:pPr>
                <a:spcAft>
                  <a:spcPts val="600"/>
                </a:spcAft>
              </a:pPr>
              <a:t>24/05/2024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33DE-A679-3A4D-83FC-55A0C672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848A4-F058-5146-A703-BA20216B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69F58A7-1027-596D-677F-42D9296E839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Visualisation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22899-CB46-A1F5-577E-F471BF9BB839}"/>
              </a:ext>
            </a:extLst>
          </p:cNvPr>
          <p:cNvSpPr txBox="1"/>
          <p:nvPr/>
        </p:nvSpPr>
        <p:spPr>
          <a:xfrm>
            <a:off x="6410106" y="1465832"/>
            <a:ext cx="2664091" cy="310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05000"/>
              </a:lnSpc>
            </a:pPr>
            <a:r>
              <a:rPr lang="en-GB" sz="2000" err="1"/>
              <a:t>post_process</a:t>
            </a: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C38ED-1DD6-D288-2DD9-CBB31B43BC08}"/>
              </a:ext>
            </a:extLst>
          </p:cNvPr>
          <p:cNvSpPr txBox="1"/>
          <p:nvPr/>
        </p:nvSpPr>
        <p:spPr>
          <a:xfrm>
            <a:off x="6503175" y="5258381"/>
            <a:ext cx="4281160" cy="248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5000"/>
              </a:lnSpc>
            </a:pPr>
            <a:r>
              <a:rPr lang="en-GB" sz="1600"/>
              <a:t> python visualisation.py  inside </a:t>
            </a:r>
            <a:r>
              <a:rPr lang="en-GB" sz="1600" err="1"/>
              <a:t>post_process</a:t>
            </a:r>
            <a:r>
              <a:rPr lang="en-GB" sz="1600"/>
              <a:t> folder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A607D-FA28-EB4F-70BC-5686591636A3}"/>
              </a:ext>
            </a:extLst>
          </p:cNvPr>
          <p:cNvSpPr txBox="1"/>
          <p:nvPr/>
        </p:nvSpPr>
        <p:spPr>
          <a:xfrm>
            <a:off x="6514809" y="5816793"/>
            <a:ext cx="4409129" cy="248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5000"/>
              </a:lnSpc>
            </a:pPr>
            <a:r>
              <a:rPr lang="en-GB" sz="1600"/>
              <a:t>./run_visualisation.sh      in the root directory</a:t>
            </a:r>
            <a:endParaRPr lang="en-GB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67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4FBCA-4D7D-F121-1540-F4D96744B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CF4E-E4FB-8FCC-A899-FF33864F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B5B-D93F-48AF-B56D-6BBA757BF631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46D1-F883-0F4A-8F3D-44F11C62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E7FA3-B38D-947F-4794-49C2C5C9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8CD65-9320-B6FB-1A60-E6B5A3180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Model analysis and performance enhancement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547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773D4-920A-900F-65AB-B7C146E5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18CF1B3-3F7D-6A6C-FEA3-A6F98DF0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5365-1B90-4327-8180-4BB1682C1B1A}" type="datetime1">
              <a:rPr lang="en-GB" smtClean="0"/>
              <a:t>24/05/2024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7C1FED-6F9B-A5DE-A72D-C841A31B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1C915A-4B2F-3F42-3757-9E522C39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2" name="Picture Placeholder 11" descr="A graph with a line and a green line&#10;&#10;Description automatically generated">
            <a:extLst>
              <a:ext uri="{FF2B5EF4-FFF2-40B4-BE49-F238E27FC236}">
                <a16:creationId xmlns:a16="http://schemas.microsoft.com/office/drawing/2014/main" id="{BD0A6D37-5EB4-76C5-02DF-674370A79E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975" r="1975"/>
          <a:stretch/>
        </p:blipFill>
        <p:spPr>
          <a:xfrm>
            <a:off x="606249" y="1203451"/>
            <a:ext cx="3877684" cy="3051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4BCE2-90F1-1853-2309-AFE4B898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37" y="345579"/>
            <a:ext cx="3600000" cy="378044"/>
          </a:xfrm>
        </p:spPr>
        <p:txBody>
          <a:bodyPr/>
          <a:lstStyle/>
          <a:p>
            <a:r>
              <a:rPr lang="en-US" sz="2800"/>
              <a:t>Model analysis</a:t>
            </a:r>
          </a:p>
        </p:txBody>
      </p:sp>
      <p:pic>
        <p:nvPicPr>
          <p:cNvPr id="15" name="Picture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B8318A03-0651-1157-0A0C-490A2BD97EE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19" t="-451" r="357" b="1013"/>
          <a:stretch/>
        </p:blipFill>
        <p:spPr>
          <a:xfrm>
            <a:off x="5353549" y="1202376"/>
            <a:ext cx="5957792" cy="3071796"/>
          </a:xfrm>
        </p:spPr>
      </p:pic>
      <p:pic>
        <p:nvPicPr>
          <p:cNvPr id="16" name="Picture Placeholder 15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1C0B96D1-B282-ED7B-7474-4BD34FDAC7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4234" t="11899" r="35531" b="12128"/>
          <a:stretch/>
        </p:blipFill>
        <p:spPr>
          <a:xfrm>
            <a:off x="9465726" y="3202029"/>
            <a:ext cx="1700673" cy="457568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792D7B-52F4-CC60-9BC5-33C1F40E6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537" y="4429250"/>
            <a:ext cx="7416680" cy="13372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The convergence time is almost proportional to the size of the vectors, but the performance at convergence is unstable. This could mean that the parameters were not set in such a way that the genetic algorithm outputs on the true global optimum when the vectors are large.</a:t>
            </a:r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AA9607D-ED41-51AB-E041-6FFF1E1E0411}"/>
              </a:ext>
            </a:extLst>
          </p:cNvPr>
          <p:cNvSpPr txBox="1">
            <a:spLocks/>
          </p:cNvSpPr>
          <p:nvPr/>
        </p:nvSpPr>
        <p:spPr>
          <a:xfrm>
            <a:off x="8185096" y="4427913"/>
            <a:ext cx="3446259" cy="13372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When a new benefit function</a:t>
            </a:r>
          </a:p>
          <a:p>
            <a:r>
              <a:rPr lang="en-US" sz="1400" b="1">
                <a:solidFill>
                  <a:srgbClr val="B5CEA8"/>
                </a:solidFill>
                <a:latin typeface="Menlo"/>
                <a:ea typeface="+mn-lt"/>
                <a:cs typeface="+mn-lt"/>
              </a:rPr>
              <a:t>300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D4D4D4"/>
                </a:solidFill>
                <a:latin typeface="Menlo"/>
                <a:ea typeface="+mn-lt"/>
                <a:cs typeface="+mn-lt"/>
              </a:rPr>
              <a:t>*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9CDCFE"/>
                </a:solidFill>
                <a:latin typeface="Menlo"/>
                <a:ea typeface="+mn-lt"/>
                <a:cs typeface="+mn-lt"/>
              </a:rPr>
              <a:t>valuable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D4D4D4"/>
                </a:solidFill>
                <a:latin typeface="Menlo"/>
                <a:ea typeface="+mn-lt"/>
                <a:cs typeface="+mn-lt"/>
              </a:rPr>
              <a:t>-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B5CEA8"/>
                </a:solidFill>
                <a:latin typeface="Menlo"/>
                <a:ea typeface="+mn-lt"/>
                <a:cs typeface="+mn-lt"/>
              </a:rPr>
              <a:t>450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D4D4D4"/>
                </a:solidFill>
                <a:latin typeface="Menlo"/>
                <a:ea typeface="+mn-lt"/>
                <a:cs typeface="+mn-lt"/>
              </a:rPr>
              <a:t>*</a:t>
            </a:r>
            <a:r>
              <a:rPr lang="en-US" sz="1400" b="1">
                <a:solidFill>
                  <a:srgbClr val="CCCCCC"/>
                </a:solidFill>
                <a:latin typeface="Menlo"/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9CDCFE"/>
                </a:solidFill>
                <a:latin typeface="Menlo"/>
                <a:ea typeface="+mn-lt"/>
                <a:cs typeface="+mn-lt"/>
              </a:rPr>
              <a:t>waste</a:t>
            </a:r>
            <a:endParaRPr lang="en-US" sz="1400" b="1">
              <a:solidFill>
                <a:srgbClr val="CCCCCC"/>
              </a:solidFill>
              <a:latin typeface="Menlo"/>
            </a:endParaRPr>
          </a:p>
          <a:p>
            <a:r>
              <a:rPr lang="en-US">
                <a:ea typeface="+mn-lt"/>
                <a:cs typeface="+mn-lt"/>
              </a:rPr>
              <a:t> is set, a different permutation is created.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78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C747-9E41-421A-1932-8340E946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024-EEE1-D8E4-F16B-B4C563E1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 anchor="t">
            <a:normAutofit/>
          </a:bodyPr>
          <a:lstStyle/>
          <a:p>
            <a:r>
              <a:rPr lang="en-US"/>
              <a:t>How the optimum circuits change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F48FA17-3270-7A66-D9E5-7E3A3B33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349" y="6393702"/>
            <a:ext cx="1233647" cy="1372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D7A2C48-6836-494D-8100-5647DD030466}" type="datetime1">
              <a:rPr lang="en-GB" smtClean="0"/>
              <a:pPr>
                <a:spcAft>
                  <a:spcPts val="600"/>
                </a:spcAft>
              </a:pPr>
              <a:t>24/05/2024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450685-910B-4F5C-455A-7E9F02AA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261" y="6393702"/>
            <a:ext cx="3423452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Edit this text via Insert &gt; Header and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2503059-BD2A-0995-5610-F5021EE4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755" y="6393702"/>
            <a:ext cx="318491" cy="1372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CBA53E11-492D-48B3-9F9B-09541CA2A39A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80A4A-BEB7-ECD5-AA5B-56756E74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28" y="4196028"/>
            <a:ext cx="3567712" cy="152766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/>
              <a:t>£100 </a:t>
            </a:r>
            <a:r>
              <a:rPr lang="en-GB" sz="1600"/>
              <a:t>for every kg of </a:t>
            </a:r>
            <a:r>
              <a:rPr lang="en-GB" sz="1600" err="1"/>
              <a:t>geradium</a:t>
            </a:r>
            <a:r>
              <a:rPr lang="en-GB" sz="1600"/>
              <a:t>.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>
                <a:solidFill>
                  <a:schemeClr val="accent4">
                    <a:lumMod val="75000"/>
                  </a:schemeClr>
                </a:solidFill>
              </a:rPr>
              <a:t>£-500</a:t>
            </a:r>
            <a:r>
              <a:rPr lang="en-GB" sz="1600" b="1"/>
              <a:t> </a:t>
            </a:r>
            <a:r>
              <a:rPr lang="en-GB" sz="1600">
                <a:ea typeface="+mn-lt"/>
                <a:cs typeface="+mn-lt"/>
              </a:rPr>
              <a:t>for every kg of waste.</a:t>
            </a:r>
            <a:endParaRPr lang="en-GB" sz="1600"/>
          </a:p>
          <a:p>
            <a:pPr>
              <a:lnSpc>
                <a:spcPct val="95000"/>
              </a:lnSpc>
              <a:spcAft>
                <a:spcPts val="600"/>
              </a:spcAft>
            </a:pPr>
            <a:endParaRPr lang="en-GB" sz="1600" b="1" i="1">
              <a:solidFill>
                <a:schemeClr val="tx2"/>
              </a:solidFill>
            </a:endParaRP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 i="1">
                <a:solidFill>
                  <a:schemeClr val="tx2"/>
                </a:solidFill>
              </a:rPr>
              <a:t>Linear.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 i="1">
                <a:solidFill>
                  <a:schemeClr val="tx2"/>
                </a:solidFill>
              </a:rPr>
              <a:t>Fewer circles.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endParaRPr lang="en-GB" sz="1600"/>
          </a:p>
          <a:p>
            <a:pPr>
              <a:lnSpc>
                <a:spcPct val="95000"/>
              </a:lnSpc>
              <a:spcAft>
                <a:spcPts val="600"/>
              </a:spcAft>
            </a:pPr>
            <a:endParaRPr lang="en-GB" sz="16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C373CA-4BE9-93DB-ED00-0A627A843B3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price paid for geradium relative to the cost of disposing of the waste material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26" name="Picture Placeholder 25" descr="A diagram of a diagram&#10;&#10;Description automatically generated">
            <a:extLst>
              <a:ext uri="{FF2B5EF4-FFF2-40B4-BE49-F238E27FC236}">
                <a16:creationId xmlns:a16="http://schemas.microsoft.com/office/drawing/2014/main" id="{C935C56D-9CBC-AAFF-436C-B97F92CBA3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54" r="-1162" b="2232"/>
          <a:stretch/>
        </p:blipFill>
        <p:spPr>
          <a:xfrm>
            <a:off x="4084390" y="1384308"/>
            <a:ext cx="3206954" cy="2504242"/>
          </a:xfrm>
        </p:spPr>
      </p:pic>
      <p:pic>
        <p:nvPicPr>
          <p:cNvPr id="27" name="Picture Placeholder 26" descr="A diagram of a diagram&#10;&#10;Description automatically generated">
            <a:extLst>
              <a:ext uri="{FF2B5EF4-FFF2-40B4-BE49-F238E27FC236}">
                <a16:creationId xmlns:a16="http://schemas.microsoft.com/office/drawing/2014/main" id="{CCB77382-8766-2E8E-5D14-A41B2C877591}"/>
              </a:ext>
            </a:extLst>
          </p:cNvPr>
          <p:cNvPicPr>
            <a:picLocks noGrp="1"/>
          </p:cNvPicPr>
          <p:nvPr>
            <p:ph type="pic" sz="quarter" idx="18"/>
          </p:nvPr>
        </p:nvPicPr>
        <p:blipFill rotWithShape="1">
          <a:blip r:embed="rId3"/>
          <a:srcRect l="401" t="-710" r="-387" b="-3885"/>
          <a:stretch/>
        </p:blipFill>
        <p:spPr>
          <a:xfrm>
            <a:off x="8053013" y="1322069"/>
            <a:ext cx="3243140" cy="2651865"/>
          </a:xfrm>
        </p:spPr>
      </p:pic>
      <p:pic>
        <p:nvPicPr>
          <p:cNvPr id="25" name="Picture Placeholder 24" descr="A diagram of a system&#10;&#10;Description automatically generated">
            <a:extLst>
              <a:ext uri="{FF2B5EF4-FFF2-40B4-BE49-F238E27FC236}">
                <a16:creationId xmlns:a16="http://schemas.microsoft.com/office/drawing/2014/main" id="{64CE2BEB-DA8A-C571-425D-3D72C7CC82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0" r="-529" b="1714"/>
          <a:stretch/>
        </p:blipFill>
        <p:spPr>
          <a:xfrm>
            <a:off x="351987" y="1455843"/>
            <a:ext cx="2968013" cy="2362464"/>
          </a:xfr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D33E098-F02E-B829-E233-D382BFCDE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39343" y="4196028"/>
            <a:ext cx="3600000" cy="713999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>
                <a:ea typeface="+mn-lt"/>
                <a:cs typeface="+mn-lt"/>
              </a:rPr>
              <a:t>£100</a:t>
            </a:r>
            <a:r>
              <a:rPr lang="en-GB" sz="1600">
                <a:ea typeface="+mn-lt"/>
                <a:cs typeface="+mn-lt"/>
              </a:rPr>
              <a:t> for every kg of </a:t>
            </a:r>
            <a:r>
              <a:rPr lang="en-GB" sz="1600" err="1">
                <a:ea typeface="+mn-lt"/>
                <a:cs typeface="+mn-lt"/>
              </a:rPr>
              <a:t>geradium</a:t>
            </a:r>
            <a:r>
              <a:rPr lang="en-GB" sz="1600">
                <a:ea typeface="+mn-lt"/>
                <a:cs typeface="+mn-lt"/>
              </a:rPr>
              <a:t>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£-750</a:t>
            </a:r>
            <a:r>
              <a:rPr lang="en-GB" sz="1600">
                <a:ea typeface="+mn-lt"/>
                <a:cs typeface="+mn-lt"/>
              </a:rPr>
              <a:t> for every kg of waste (default).</a:t>
            </a:r>
            <a:endParaRPr lang="en-US" sz="200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1998A348-09BF-60FB-4442-FB899CF6512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05681" y="4196669"/>
            <a:ext cx="3671033" cy="1385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>
                <a:ea typeface="+mn-lt"/>
                <a:cs typeface="+mn-lt"/>
              </a:rPr>
              <a:t>£100 </a:t>
            </a:r>
            <a:r>
              <a:rPr lang="en-GB" sz="1600">
                <a:ea typeface="+mn-lt"/>
                <a:cs typeface="+mn-lt"/>
              </a:rPr>
              <a:t>for every kg of </a:t>
            </a:r>
            <a:r>
              <a:rPr lang="en-GB" sz="1600" err="1">
                <a:ea typeface="+mn-lt"/>
                <a:cs typeface="+mn-lt"/>
              </a:rPr>
              <a:t>geradium</a:t>
            </a:r>
            <a:r>
              <a:rPr lang="en-GB" sz="1600">
                <a:ea typeface="+mn-lt"/>
                <a:cs typeface="+mn-lt"/>
              </a:rPr>
              <a:t>.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£-1000</a:t>
            </a:r>
            <a:r>
              <a:rPr lang="en-GB" sz="1600">
                <a:ea typeface="+mn-lt"/>
                <a:cs typeface="+mn-lt"/>
              </a:rPr>
              <a:t> for every kg of waste.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endParaRPr lang="en-GB" sz="1600" b="1" i="1">
              <a:solidFill>
                <a:schemeClr val="tx2"/>
              </a:solidFill>
            </a:endParaRP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 i="1">
                <a:solidFill>
                  <a:schemeClr val="tx2"/>
                </a:solidFill>
              </a:rPr>
              <a:t>Complex.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1600" b="1" i="1">
                <a:solidFill>
                  <a:schemeClr val="tx2"/>
                </a:solidFill>
              </a:rPr>
              <a:t>More circles.</a:t>
            </a:r>
          </a:p>
        </p:txBody>
      </p:sp>
    </p:spTree>
    <p:extLst>
      <p:ext uri="{BB962C8B-B14F-4D97-AF65-F5344CB8AC3E}">
        <p14:creationId xmlns:p14="http://schemas.microsoft.com/office/powerpoint/2010/main" val="21095355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E2FC-552A-E99E-775D-A2FC75D8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the optimum circuits change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07458-F5C5-15BC-98FD-77127E7E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B97D4-06D3-A636-843D-F43553E2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553CB-4C8E-B6F0-17BB-409D9C26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13" name="Content Placeholder 12" descr="A diagram of a diagram&#10;&#10;Description automatically generated">
            <a:extLst>
              <a:ext uri="{FF2B5EF4-FFF2-40B4-BE49-F238E27FC236}">
                <a16:creationId xmlns:a16="http://schemas.microsoft.com/office/drawing/2014/main" id="{2A566D24-1749-7BD7-45FA-DE7F70C03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93" y="3690038"/>
            <a:ext cx="3600000" cy="2310024"/>
          </a:xfrm>
        </p:spPr>
      </p:pic>
      <p:pic>
        <p:nvPicPr>
          <p:cNvPr id="14" name="Content Placeholder 13" descr="A diagram of a diagram&#10;&#10;Description automatically generated">
            <a:extLst>
              <a:ext uri="{FF2B5EF4-FFF2-40B4-BE49-F238E27FC236}">
                <a16:creationId xmlns:a16="http://schemas.microsoft.com/office/drawing/2014/main" id="{13EE452B-6346-264D-EE52-7B63279DB6D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4276876" y="3543688"/>
            <a:ext cx="3600000" cy="2602724"/>
          </a:xfrm>
        </p:spPr>
      </p:pic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F2C58ECD-3EBF-D0F1-BEBC-759A7E77FBD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8235258" y="3933412"/>
            <a:ext cx="3600000" cy="1823276"/>
          </a:xfrm>
        </p:spPr>
      </p:pic>
      <p:pic>
        <p:nvPicPr>
          <p:cNvPr id="16" name="Picture Placeholder 15" descr="A diagram of a system&#10;&#10;Description automatically generated">
            <a:extLst>
              <a:ext uri="{FF2B5EF4-FFF2-40B4-BE49-F238E27FC236}">
                <a16:creationId xmlns:a16="http://schemas.microsoft.com/office/drawing/2014/main" id="{2A761D61-12B4-17D9-6BD6-41D8AB87801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111" t="-3906" r="-204" b="-2199"/>
          <a:stretch/>
        </p:blipFill>
        <p:spPr>
          <a:xfrm>
            <a:off x="514289" y="1237566"/>
            <a:ext cx="3206836" cy="2194146"/>
          </a:xfrm>
        </p:spPr>
      </p:pic>
      <p:pic>
        <p:nvPicPr>
          <p:cNvPr id="18" name="Picture Placeholder 17" descr="A diagram of a diagram&#10;&#10;Description automatically generated">
            <a:extLst>
              <a:ext uri="{FF2B5EF4-FFF2-40B4-BE49-F238E27FC236}">
                <a16:creationId xmlns:a16="http://schemas.microsoft.com/office/drawing/2014/main" id="{6E0C9A43-CD06-826F-CA64-F415D28DC5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-75" r="-197" b="1891"/>
          <a:stretch/>
        </p:blipFill>
        <p:spPr>
          <a:xfrm>
            <a:off x="4551609" y="1127046"/>
            <a:ext cx="3093822" cy="2102932"/>
          </a:xfrm>
        </p:spPr>
      </p:pic>
      <p:pic>
        <p:nvPicPr>
          <p:cNvPr id="20" name="Picture Placeholder 19" descr="A diagram of a diagram&#10;&#10;Description automatically generated">
            <a:extLst>
              <a:ext uri="{FF2B5EF4-FFF2-40B4-BE49-F238E27FC236}">
                <a16:creationId xmlns:a16="http://schemas.microsoft.com/office/drawing/2014/main" id="{E691635D-DA3A-09E8-4C62-092AF315EF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16" t="-727" r="202" b="-854"/>
          <a:stretch/>
        </p:blipFill>
        <p:spPr>
          <a:xfrm>
            <a:off x="8723993" y="1126663"/>
            <a:ext cx="2614187" cy="2560526"/>
          </a:xfr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96156675-6AAA-9449-F854-88FFF695598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The price paid for geradium relative to the cost of disposing of the waste material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0475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3725-260C-0606-B0B0-40CCA6F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the optimum circuits change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6F9FC-AA68-32DF-747E-04DF4871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92A4A-223E-2D43-485A-7F2A5E11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940B6-2322-16FA-F965-E32C7E36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13" name="Content Placeholder 12" descr="A diagram of a number system&#10;&#10;Description automatically generated">
            <a:extLst>
              <a:ext uri="{FF2B5EF4-FFF2-40B4-BE49-F238E27FC236}">
                <a16:creationId xmlns:a16="http://schemas.microsoft.com/office/drawing/2014/main" id="{5100C07F-CA20-9F19-37F9-A74994A4A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394" y="1414519"/>
            <a:ext cx="3600000" cy="2009855"/>
          </a:xfrm>
        </p:spPr>
      </p:pic>
      <p:pic>
        <p:nvPicPr>
          <p:cNvPr id="14" name="Content Placeholder 13" descr="A diagram of a diagram&#10;&#10;Description automatically generated">
            <a:extLst>
              <a:ext uri="{FF2B5EF4-FFF2-40B4-BE49-F238E27FC236}">
                <a16:creationId xmlns:a16="http://schemas.microsoft.com/office/drawing/2014/main" id="{4C8127C4-F7C0-E643-8B89-37DB8B863933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330203" y="1084576"/>
            <a:ext cx="3600000" cy="2344003"/>
          </a:xfrm>
        </p:spPr>
      </p:pic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5D450AEB-ED6A-AA44-CE94-7ECA129D1CDE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/>
          <a:stretch>
            <a:fillRect/>
          </a:stretch>
        </p:blipFill>
        <p:spPr>
          <a:xfrm>
            <a:off x="324418" y="3974865"/>
            <a:ext cx="3600000" cy="1949775"/>
          </a:xfrm>
        </p:spPr>
      </p:pic>
      <p:pic>
        <p:nvPicPr>
          <p:cNvPr id="16" name="Picture Placeholder 15" descr="A diagram of a diagram&#10;&#10;Description automatically generated">
            <a:extLst>
              <a:ext uri="{FF2B5EF4-FFF2-40B4-BE49-F238E27FC236}">
                <a16:creationId xmlns:a16="http://schemas.microsoft.com/office/drawing/2014/main" id="{09DBA828-8D2B-B7F8-2824-B21613FB27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2561" b="2561"/>
          <a:stretch/>
        </p:blipFill>
        <p:spPr>
          <a:xfrm>
            <a:off x="4389107" y="4099429"/>
            <a:ext cx="3416139" cy="1836000"/>
          </a:xfrm>
        </p:spPr>
      </p:pic>
      <p:pic>
        <p:nvPicPr>
          <p:cNvPr id="17" name="Picture Placeholder 16" descr="A diagram of a diagram&#10;&#10;Description automatically generated">
            <a:extLst>
              <a:ext uri="{FF2B5EF4-FFF2-40B4-BE49-F238E27FC236}">
                <a16:creationId xmlns:a16="http://schemas.microsoft.com/office/drawing/2014/main" id="{D11C4728-A2AC-C9D1-A392-F4C8658F050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-731" r="-445" b="2046"/>
          <a:stretch/>
        </p:blipFill>
        <p:spPr>
          <a:xfrm>
            <a:off x="8366204" y="3785321"/>
            <a:ext cx="3130348" cy="2470162"/>
          </a:xfr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AB86974-9AC3-B480-1029-BF62C8BF6D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64512" y="-2012050"/>
            <a:ext cx="3600000" cy="183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5A0EFFF-2B56-19C2-A0C4-62BBFC6BBF9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>
                <a:ea typeface="+mn-lt"/>
                <a:cs typeface="+mn-lt"/>
              </a:rPr>
              <a:t>The number of units</a:t>
            </a:r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049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1C5AD-587C-B664-8634-B966F026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06E3-71D6-DE46-3BEE-4797310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4DD61-6A50-2475-2C82-8F8999851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7411" y="1301297"/>
            <a:ext cx="8275571" cy="5159557"/>
          </a:xfrm>
        </p:spPr>
        <p:txBody>
          <a:bodyPr vert="horz" lIns="0" tIns="0" rIns="0" bIns="0" rtlCol="0" anchor="t">
            <a:no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buAutoNum type="arabicParenR"/>
            </a:pPr>
            <a:r>
              <a:rPr lang="en-US" sz="3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Genetic algorithm </a:t>
            </a:r>
            <a:endParaRPr lang="en-US">
              <a:solidFill>
                <a:srgbClr val="002060"/>
              </a:solidFill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>
              <a:solidFill>
                <a:srgbClr val="00206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2) Circuit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>
              <a:solidFill>
                <a:srgbClr val="00206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3) Model Analysis </a:t>
            </a:r>
            <a:endParaRPr lang="en-US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>
              <a:solidFill>
                <a:srgbClr val="002060"/>
              </a:solidFill>
              <a:latin typeface="Imperial Sans Text Semibold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002060"/>
                </a:solidFill>
                <a:ea typeface="+mn-lt"/>
                <a:cs typeface="+mn-lt"/>
              </a:rPr>
              <a:t>4) Further improvements </a:t>
            </a:r>
            <a:endParaRPr lang="en-US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>
              <a:solidFill>
                <a:srgbClr val="0000CD"/>
              </a:solidFill>
              <a:latin typeface="Imperial Sans Text Semibold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>
              <a:solidFill>
                <a:srgbClr val="0000CD"/>
              </a:solidFill>
              <a:latin typeface="Imperial Sans Text Semibold"/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 sz="2000" b="1">
              <a:solidFill>
                <a:srgbClr val="000080"/>
              </a:solidFill>
            </a:endParaRPr>
          </a:p>
          <a:p>
            <a:endParaRPr lang="en-US" sz="2000" b="1" i="1"/>
          </a:p>
          <a:p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DBF946A-FF87-5F26-BED1-1AB773A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8729059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E9134-D851-1D37-E431-A9935CF8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1A101F-68B7-DC2C-9122-DAD76751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BC57-A83A-46E7-9293-8DB6E83167AA}" type="datetime1">
              <a:rPr lang="en-GB" smtClean="0"/>
              <a:pPr/>
              <a:t>24/05/2024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968652-E050-F5B2-64AD-FD70CF30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1173C6-5458-92B7-39BD-56813C45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9D3C-9B52-C5CA-D89D-9EAC5BE0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C8FF-DE3D-AADE-D146-2A1CCA68ED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000704"/>
            <a:ext cx="5893635" cy="509895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>
                <a:ea typeface="+mn-lt"/>
                <a:cs typeface="+mn-lt"/>
              </a:rPr>
              <a:t>The genetic algorithm requires the evaluation of a large number of independent circuit configurations at each iteration.</a:t>
            </a:r>
            <a:endParaRPr lang="en-GB"/>
          </a:p>
          <a:p>
            <a:endParaRPr lang="en-GB"/>
          </a:p>
          <a:p>
            <a:r>
              <a:rPr lang="en-GB"/>
              <a:t>The serial execution takes long time.</a:t>
            </a:r>
          </a:p>
          <a:p>
            <a:endParaRPr lang="en-GB"/>
          </a:p>
          <a:p>
            <a:r>
              <a:rPr lang="en-GB"/>
              <a:t>The best way to solve it is to make it parallel.</a:t>
            </a:r>
          </a:p>
          <a:p>
            <a:endParaRPr lang="en-GB"/>
          </a:p>
          <a:p>
            <a:r>
              <a:rPr lang="en-GB"/>
              <a:t>Focus on the for loops.</a:t>
            </a:r>
          </a:p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02611-162D-EC27-6180-6A0E2E3A07DD}"/>
              </a:ext>
            </a:extLst>
          </p:cNvPr>
          <p:cNvSpPr txBox="1"/>
          <p:nvPr/>
        </p:nvSpPr>
        <p:spPr>
          <a:xfrm>
            <a:off x="7229960" y="5286214"/>
            <a:ext cx="4396351" cy="569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i="1">
                <a:solidFill>
                  <a:schemeClr val="tx2"/>
                </a:solidFill>
                <a:ea typeface="+mn-lt"/>
                <a:cs typeface="+mn-lt"/>
              </a:rPr>
              <a:t>Parallel method：</a:t>
            </a:r>
            <a:endParaRPr lang="en-US" b="1" i="1">
              <a:solidFill>
                <a:schemeClr val="tx2"/>
              </a:solidFill>
            </a:endParaRPr>
          </a:p>
          <a:p>
            <a:pPr>
              <a:lnSpc>
                <a:spcPct val="105000"/>
              </a:lnSpc>
            </a:pPr>
            <a:r>
              <a:rPr lang="en-US" i="1" err="1"/>
              <a:t>openmp</a:t>
            </a:r>
          </a:p>
        </p:txBody>
      </p: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4F32EC8-679A-8A47-D069-7751FE1F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41" y="249610"/>
            <a:ext cx="5052635" cy="3768132"/>
          </a:xfrm>
          <a:prstGeom prst="rect">
            <a:avLst/>
          </a:prstGeom>
        </p:spPr>
      </p:pic>
      <p:pic>
        <p:nvPicPr>
          <p:cNvPr id="15" name="Content Placeholder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E87E7FD-4F91-6697-6074-086C45C7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19" y="1287957"/>
            <a:ext cx="5583670" cy="38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2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910FA-A33D-AAA9-C2C5-C5CF08A6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33DC-09FB-3FFA-15CB-82F999AE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644-39C7-4C03-8434-C1F86916A240}" type="datetime1">
              <a:rPr lang="en-GB" smtClean="0"/>
              <a:pPr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A84EF-F0A0-FA55-37EA-1253913F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91DD4-227C-2DC9-4F4B-759D82BF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0722-F177-778D-1E76-B614EF203B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Test 1, 4, 8, 16, 32, 64, 128 threads in </a:t>
            </a:r>
            <a:r>
              <a:rPr lang="en-GB" err="1"/>
              <a:t>hpc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/>
              <a:t>It is clear that parallel significantly increases the efficiency.</a:t>
            </a:r>
          </a:p>
          <a:p>
            <a:endParaRPr lang="en-GB"/>
          </a:p>
          <a:p>
            <a:r>
              <a:rPr lang="en-GB"/>
              <a:t>However, as the number of threads increases, the efficiency becomes lower.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72034F-76E9-2470-4969-4320B85BD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graph of a number of threads&#10;&#10;Description automatically generated">
            <a:extLst>
              <a:ext uri="{FF2B5EF4-FFF2-40B4-BE49-F238E27FC236}">
                <a16:creationId xmlns:a16="http://schemas.microsoft.com/office/drawing/2014/main" id="{5494873E-4C58-E3A5-CB89-6C73F526115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07913" y="328613"/>
            <a:ext cx="4221029" cy="5932487"/>
          </a:xfrm>
        </p:spPr>
      </p:pic>
    </p:spTree>
    <p:extLst>
      <p:ext uri="{BB962C8B-B14F-4D97-AF65-F5344CB8AC3E}">
        <p14:creationId xmlns:p14="http://schemas.microsoft.com/office/powerpoint/2010/main" val="16057512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1C5AD-587C-B664-8634-B966F026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06E3-71D6-DE46-3BEE-4797310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4DD61-6A50-2475-2C82-8F8999851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7411" y="1301297"/>
            <a:ext cx="8275571" cy="5159557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Population Initialization </a:t>
            </a:r>
            <a:r>
              <a:rPr lang="en-US" sz="2000">
                <a:solidFill>
                  <a:srgbClr val="000000"/>
                </a:solidFill>
                <a:latin typeface="Imperial Sans Text"/>
              </a:rPr>
              <a:t>: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 Optimize population initialization.</a:t>
            </a:r>
            <a:endParaRPr lang="en-US">
              <a:solidFill>
                <a:srgbClr val="000000"/>
              </a:solidFill>
              <a:latin typeface="Imperial Sans Text"/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Combine Crossover methods </a:t>
            </a:r>
            <a:r>
              <a:rPr lang="en-US" sz="2000">
                <a:ea typeface="+mn-lt"/>
                <a:cs typeface="+mn-lt"/>
              </a:rPr>
              <a:t>: Benefit from different methods strengths in single run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Imperial Sans Text"/>
              <a:cs typeface="Arial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000" b="1">
                <a:solidFill>
                  <a:schemeClr val="tx2"/>
                </a:solidFill>
                <a:latin typeface="Arial"/>
                <a:cs typeface="Arial"/>
              </a:rPr>
              <a:t>Parallelization</a:t>
            </a:r>
            <a:r>
              <a:rPr lang="en-US" sz="2000">
                <a:latin typeface="Arial"/>
                <a:cs typeface="Arial"/>
              </a:rPr>
              <a:t>: Switch from </a:t>
            </a:r>
            <a:r>
              <a:rPr lang="en-US" sz="2000" err="1">
                <a:latin typeface="Arial"/>
                <a:cs typeface="Arial"/>
              </a:rPr>
              <a:t>Openmp</a:t>
            </a:r>
            <a:r>
              <a:rPr lang="en-US" sz="2000">
                <a:latin typeface="Arial"/>
                <a:cs typeface="Arial"/>
              </a:rPr>
              <a:t> to MPI.</a:t>
            </a:r>
          </a:p>
          <a:p>
            <a:pPr marL="342900" indent="-342900"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Dynamic Interface Addition </a:t>
            </a:r>
            <a:r>
              <a:rPr lang="en-US" sz="2000">
                <a:ea typeface="+mn-lt"/>
                <a:cs typeface="+mn-lt"/>
              </a:rPr>
              <a:t>: Interactive parameter adjustments and Real-time monitoring of algorithm progress.</a:t>
            </a:r>
          </a:p>
          <a:p>
            <a:endParaRPr lang="en-US">
              <a:ea typeface="+mn-lt"/>
              <a:cs typeface="+mn-lt"/>
            </a:endParaRPr>
          </a:p>
          <a:p>
            <a:endParaRPr lang="en-US" sz="2000"/>
          </a:p>
          <a:p>
            <a:endParaRPr lang="en-US">
              <a:ea typeface="+mn-lt"/>
              <a:cs typeface="+mn-lt"/>
            </a:endParaRPr>
          </a:p>
          <a:p>
            <a:endParaRPr lang="en-US" sz="200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 sz="2000" b="1">
              <a:solidFill>
                <a:srgbClr val="000080"/>
              </a:solidFill>
            </a:endParaRPr>
          </a:p>
          <a:p>
            <a:endParaRPr lang="en-US" sz="2000" b="1" i="1"/>
          </a:p>
          <a:p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DBF946A-FF87-5F26-BED1-1AB773A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Further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25511107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ECD5-281A-5661-3104-D1AA1808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2100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4FBCA-4D7D-F121-1540-F4D96744B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CF4E-E4FB-8FCC-A899-FF33864F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4B5B-D93F-48AF-B56D-6BBA757BF631}" type="datetime1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46D1-F883-0F4A-8F3D-44F11C62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E7FA3-B38D-947F-4794-49C2C5C9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8CD65-9320-B6FB-1A60-E6B5A3180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3080514"/>
            <a:ext cx="9144000" cy="184794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Software development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649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47068-75C7-7654-070A-3AC6AECA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6E091-231D-F07E-48EC-5AA0439F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15A1D-761D-1C95-C737-CD920E46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087AB-1EEF-4679-B5BD-FAD0BE4D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Genetic Algorithm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1AB72F-B1FE-E958-35EF-052499655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6276" y="1077062"/>
            <a:ext cx="5228838" cy="45857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Create initial population</a:t>
            </a:r>
            <a:r>
              <a:rPr lang="en-US" sz="2000"/>
              <a:t>:</a:t>
            </a:r>
            <a:r>
              <a:rPr lang="en-US" sz="2000">
                <a:ea typeface="+mn-lt"/>
                <a:cs typeface="+mn-lt"/>
              </a:rPr>
              <a:t> Randomly generate </a:t>
            </a:r>
            <a:r>
              <a:rPr lang="en-US" sz="2000" b="1" i="1" err="1">
                <a:ea typeface="+mn-lt"/>
                <a:cs typeface="+mn-lt"/>
              </a:rPr>
              <a:t>NumPopulation</a:t>
            </a:r>
            <a:r>
              <a:rPr lang="en-US" sz="2000">
                <a:ea typeface="+mn-lt"/>
                <a:cs typeface="+mn-lt"/>
              </a:rPr>
              <a:t> initial populations and use the </a:t>
            </a:r>
            <a:r>
              <a:rPr lang="en-US" sz="2000" b="1" i="1">
                <a:ea typeface="+mn-lt"/>
                <a:cs typeface="+mn-lt"/>
              </a:rPr>
              <a:t>Validity function</a:t>
            </a:r>
            <a:r>
              <a:rPr lang="en-US" sz="2000">
                <a:ea typeface="+mn-lt"/>
                <a:cs typeface="+mn-lt"/>
              </a:rPr>
              <a:t> to check if the generated individual is valid. If it is not valid, regenerate the individual until </a:t>
            </a:r>
            <a:r>
              <a:rPr lang="en-US" sz="2000" b="1" i="1" err="1">
                <a:ea typeface="+mn-lt"/>
                <a:cs typeface="+mn-lt"/>
              </a:rPr>
              <a:t>NumPopulation</a:t>
            </a:r>
            <a:r>
              <a:rPr lang="en-US" sz="2000">
                <a:ea typeface="+mn-lt"/>
                <a:cs typeface="+mn-lt"/>
              </a:rPr>
              <a:t> is reached.</a:t>
            </a:r>
            <a:endParaRPr lang="en-US"/>
          </a:p>
          <a:p>
            <a:endParaRPr lang="en-US" sz="2000"/>
          </a:p>
          <a:p>
            <a:r>
              <a:rPr lang="en-US" sz="2000" b="1">
                <a:solidFill>
                  <a:schemeClr val="tx2"/>
                </a:solidFill>
              </a:rPr>
              <a:t>Score and Scale Population</a:t>
            </a:r>
            <a:r>
              <a:rPr lang="en-US" sz="2000"/>
              <a:t>: If the individual is valid, call </a:t>
            </a:r>
            <a:r>
              <a:rPr lang="en-US" sz="2000" b="1" i="1" err="1">
                <a:solidFill>
                  <a:srgbClr val="000000"/>
                </a:solidFill>
                <a:latin typeface="Imperial Sans Text"/>
              </a:rPr>
              <a:t>Evaluate_Circuit</a:t>
            </a:r>
            <a:r>
              <a:rPr lang="en-US" sz="2000" b="1" i="1">
                <a:solidFill>
                  <a:srgbClr val="000000"/>
                </a:solidFill>
                <a:latin typeface="Imperial Sans Text"/>
              </a:rPr>
              <a:t>  </a:t>
            </a:r>
            <a:r>
              <a:rPr lang="en-US" sz="2000">
                <a:solidFill>
                  <a:srgbClr val="000000"/>
                </a:solidFill>
                <a:latin typeface="Imperial Sans Text"/>
              </a:rPr>
              <a:t>function to </a:t>
            </a:r>
            <a:r>
              <a:rPr lang="en-US" sz="2000" b="1" i="1">
                <a:solidFill>
                  <a:srgbClr val="000000"/>
                </a:solidFill>
                <a:latin typeface="Imperial Sans Text"/>
              </a:rPr>
              <a:t>evaluate the fitness</a:t>
            </a:r>
            <a:r>
              <a:rPr lang="en-US" sz="2000">
                <a:solidFill>
                  <a:srgbClr val="000000"/>
                </a:solidFill>
                <a:latin typeface="Imperial Sans Text"/>
              </a:rPr>
              <a:t> of it. Then </a:t>
            </a:r>
            <a:r>
              <a:rPr lang="en-US" sz="2000" b="1" i="1">
                <a:solidFill>
                  <a:srgbClr val="000000"/>
                </a:solidFill>
                <a:latin typeface="Imperial Sans Text"/>
              </a:rPr>
              <a:t>sort</a:t>
            </a:r>
            <a:r>
              <a:rPr lang="en-US" sz="2000">
                <a:solidFill>
                  <a:srgbClr val="000000"/>
                </a:solidFill>
                <a:latin typeface="Imperial Sans Text"/>
              </a:rPr>
              <a:t> the individuals in the generation </a:t>
            </a:r>
            <a:r>
              <a:rPr lang="en-US" sz="2000" b="1" i="1">
                <a:solidFill>
                  <a:srgbClr val="000000"/>
                </a:solidFill>
                <a:latin typeface="Imperial Sans Text"/>
              </a:rPr>
              <a:t>by </a:t>
            </a:r>
            <a:r>
              <a:rPr lang="en-US" sz="2000" b="1" i="1">
                <a:latin typeface="Imperial Sans Text"/>
              </a:rPr>
              <a:t>fitness.</a:t>
            </a:r>
          </a:p>
          <a:p>
            <a:endParaRPr lang="en-US" sz="2000"/>
          </a:p>
          <a:p>
            <a:r>
              <a:rPr lang="en-US" sz="2000" b="1">
                <a:solidFill>
                  <a:schemeClr val="tx2"/>
                </a:solidFill>
              </a:rPr>
              <a:t>Retain Elite</a:t>
            </a:r>
            <a:r>
              <a:rPr lang="en-US" sz="2000">
                <a:solidFill>
                  <a:schemeClr val="tx2"/>
                </a:solidFill>
              </a:rPr>
              <a:t>:</a:t>
            </a:r>
            <a:r>
              <a:rPr lang="en-US" sz="2000"/>
              <a:t> </a:t>
            </a:r>
            <a:r>
              <a:rPr lang="en-US" sz="2000">
                <a:ea typeface="+mn-lt"/>
                <a:cs typeface="+mn-lt"/>
              </a:rPr>
              <a:t>The first </a:t>
            </a:r>
            <a:r>
              <a:rPr lang="en-US" sz="2000" b="1" i="1" err="1">
                <a:ea typeface="+mn-lt"/>
                <a:cs typeface="+mn-lt"/>
              </a:rPr>
              <a:t>NumPopulation</a:t>
            </a:r>
            <a:r>
              <a:rPr lang="en-US" sz="2000" b="1" i="1">
                <a:ea typeface="+mn-lt"/>
                <a:cs typeface="+mn-lt"/>
              </a:rPr>
              <a:t> - </a:t>
            </a:r>
            <a:r>
              <a:rPr lang="en-US" sz="2000" b="1" i="1" err="1">
                <a:ea typeface="+mn-lt"/>
                <a:cs typeface="+mn-lt"/>
              </a:rPr>
              <a:t>NumOffspring</a:t>
            </a:r>
            <a:r>
              <a:rPr lang="en-US" sz="2000" b="1" i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individuals remain unchanged into next generation.</a:t>
            </a:r>
            <a:endParaRPr lang="en-US" sz="2000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1DDD3F-C9E0-BCA2-8435-D02F1DCBCF3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560864" y="1075485"/>
            <a:ext cx="5087223" cy="3850871"/>
          </a:xfrm>
        </p:spPr>
      </p:pic>
    </p:spTree>
    <p:extLst>
      <p:ext uri="{BB962C8B-B14F-4D97-AF65-F5344CB8AC3E}">
        <p14:creationId xmlns:p14="http://schemas.microsoft.com/office/powerpoint/2010/main" val="19697663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1C5AD-587C-B664-8634-B966F026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06E3-71D6-DE46-3BEE-4797310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370F-2295-893B-09C2-C50127BC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4DD61-6A50-2475-2C82-8F8999851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488" y="993566"/>
            <a:ext cx="5810933" cy="48664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Select Parents</a:t>
            </a:r>
            <a:r>
              <a:rPr lang="en-US" sz="2000">
                <a:solidFill>
                  <a:schemeClr val="tx2"/>
                </a:solidFill>
              </a:rPr>
              <a:t>:</a:t>
            </a:r>
            <a:r>
              <a:rPr lang="en-US" sz="2000"/>
              <a:t>  Only the </a:t>
            </a:r>
            <a:r>
              <a:rPr lang="en-US" sz="2000" b="1" i="1" err="1"/>
              <a:t>NumParents</a:t>
            </a:r>
            <a:r>
              <a:rPr lang="en-US" sz="2000"/>
              <a:t> of individuals with the highest fitness in last generation were </a:t>
            </a:r>
            <a:r>
              <a:rPr lang="en-US" sz="2000" b="1" i="1"/>
              <a:t>selected as parents</a:t>
            </a:r>
            <a:r>
              <a:rPr lang="en-US" sz="2000"/>
              <a:t> into the next generation. Two of them were </a:t>
            </a:r>
            <a:r>
              <a:rPr lang="en-US" sz="2000" b="1" i="1"/>
              <a:t>randomly selected </a:t>
            </a:r>
            <a:r>
              <a:rPr lang="en-US" sz="2000"/>
              <a:t>to generate the new </a:t>
            </a:r>
            <a:r>
              <a:rPr lang="en-US" sz="2000" b="1" i="1" err="1"/>
              <a:t>NumOffspring</a:t>
            </a:r>
            <a:r>
              <a:rPr lang="en-US" sz="2000"/>
              <a:t> offspring.</a:t>
            </a:r>
          </a:p>
          <a:p>
            <a:endParaRPr lang="en-US" sz="2000" b="1">
              <a:solidFill>
                <a:schemeClr val="tx2"/>
              </a:solidFill>
            </a:endParaRPr>
          </a:p>
          <a:p>
            <a:r>
              <a:rPr lang="en-US" sz="2000" b="1">
                <a:solidFill>
                  <a:schemeClr val="tx2"/>
                </a:solidFill>
              </a:rPr>
              <a:t>Produce Crossover</a:t>
            </a:r>
            <a:r>
              <a:rPr lang="en-US" sz="2000"/>
              <a:t>: </a:t>
            </a:r>
            <a:r>
              <a:rPr lang="en-US" sz="2000" b="1" i="1" err="1"/>
              <a:t>NumCross</a:t>
            </a:r>
            <a:r>
              <a:rPr lang="en-US" sz="2000" b="1" i="1"/>
              <a:t> </a:t>
            </a:r>
            <a:r>
              <a:rPr lang="en-US" sz="2000"/>
              <a:t>crossovers are </a:t>
            </a:r>
            <a:r>
              <a:rPr lang="en-US" sz="2000" b="1" i="1"/>
              <a:t>selected for gene exchange</a:t>
            </a:r>
            <a:r>
              <a:rPr lang="en-US" sz="2000"/>
              <a:t> to generate a new offspring. Crossover occurs based on a predetermined </a:t>
            </a:r>
            <a:r>
              <a:rPr lang="en-US" sz="2000" b="1" i="1"/>
              <a:t>crossover probability. </a:t>
            </a:r>
          </a:p>
          <a:p>
            <a:endParaRPr lang="en-US" sz="2000" b="1">
              <a:solidFill>
                <a:srgbClr val="000080"/>
              </a:solidFill>
            </a:endParaRP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Mutate Substitution</a:t>
            </a:r>
            <a:r>
              <a:rPr lang="en-US" sz="2000">
                <a:ea typeface="+mn-lt"/>
                <a:cs typeface="+mn-lt"/>
              </a:rPr>
              <a:t>: Mutation operation on the newly generated offspring is achieved by randomly </a:t>
            </a:r>
            <a:r>
              <a:rPr lang="en-US" sz="2000" b="1" i="1">
                <a:ea typeface="+mn-lt"/>
                <a:cs typeface="+mn-lt"/>
              </a:rPr>
              <a:t>selecting a gene position and replacing it with a new random valid value</a:t>
            </a:r>
            <a:r>
              <a:rPr lang="en-US" sz="2000">
                <a:ea typeface="+mn-lt"/>
                <a:cs typeface="+mn-lt"/>
              </a:rPr>
              <a:t>, the mutation occurs depending on the </a:t>
            </a:r>
            <a:r>
              <a:rPr lang="en-US" sz="2000" b="1" i="1" err="1">
                <a:ea typeface="+mn-lt"/>
                <a:cs typeface="+mn-lt"/>
              </a:rPr>
              <a:t>mutationRate</a:t>
            </a:r>
            <a:r>
              <a:rPr lang="en-US" sz="2000" b="1" i="1">
                <a:ea typeface="+mn-lt"/>
                <a:cs typeface="+mn-lt"/>
              </a:rPr>
              <a:t>.</a:t>
            </a:r>
            <a:endParaRPr lang="en-US" sz="2000" b="1" i="1"/>
          </a:p>
          <a:p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DBF946A-FF87-5F26-BED1-1AB773A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Genetic Algorithm : 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E1006-2D43-D9EE-92EA-31E08591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665" y="811632"/>
            <a:ext cx="2564564" cy="3369844"/>
          </a:xfrm>
          <a:prstGeom prst="rect">
            <a:avLst/>
          </a:prstGeom>
        </p:spPr>
      </p:pic>
      <p:pic>
        <p:nvPicPr>
          <p:cNvPr id="19" name="Picture 18" descr="A diagram of a problem&#10;&#10;Description automatically generated">
            <a:extLst>
              <a:ext uri="{FF2B5EF4-FFF2-40B4-BE49-F238E27FC236}">
                <a16:creationId xmlns:a16="http://schemas.microsoft.com/office/drawing/2014/main" id="{5F97B57A-12A6-2C38-4F84-8D94F58A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12" y="4759826"/>
            <a:ext cx="35242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15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1C5AD-587C-B664-8634-B966F026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506E3-71D6-DE46-3BEE-4797310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370F-2295-893B-09C2-C50127BC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3184" y="4071417"/>
            <a:ext cx="4137561" cy="1915270"/>
          </a:xfrm>
        </p:spPr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Multi-point Crossover : </a:t>
            </a:r>
            <a:r>
              <a:rPr lang="en-US" sz="2000" b="0">
                <a:solidFill>
                  <a:schemeClr val="tx2"/>
                </a:solidFill>
                <a:ea typeface="+mn-lt"/>
                <a:cs typeface="+mn-lt"/>
              </a:rPr>
              <a:t>high and consistent final fitness across various configurations :  most robust method.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algn="l"/>
            <a:br>
              <a:rPr lang="en-US"/>
            </a:br>
            <a:endParaRPr lang="en-US"/>
          </a:p>
          <a:p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4DD61-6A50-2475-2C82-8F8999851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6488" y="993566"/>
            <a:ext cx="4377648" cy="57212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Single-point </a:t>
            </a:r>
            <a:r>
              <a:rPr lang="en-US" sz="2000" b="1" err="1">
                <a:solidFill>
                  <a:schemeClr val="tx2"/>
                </a:solidFill>
                <a:ea typeface="+mn-lt"/>
                <a:cs typeface="+mn-lt"/>
              </a:rPr>
              <a:t>Crossover</a:t>
            </a:r>
            <a:r>
              <a:rPr lang="en-US" sz="2000" err="1">
                <a:solidFill>
                  <a:srgbClr val="000000"/>
                </a:solidFill>
                <a:latin typeface="Imperial Sans Text"/>
              </a:rPr>
              <a:t>: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Genes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from the beginning to the crossover point are copied from one parent, and the remaining genes are copied from the other parent.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Two-point Crossover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: Genes between the two points are swapped between the parents.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/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Multi-point </a:t>
            </a:r>
            <a:r>
              <a:rPr lang="en-US" sz="2000" b="1" err="1">
                <a:solidFill>
                  <a:schemeClr val="tx2"/>
                </a:solidFill>
                <a:ea typeface="+mn-lt"/>
                <a:cs typeface="+mn-lt"/>
              </a:rPr>
              <a:t>Crossover</a:t>
            </a:r>
            <a:r>
              <a:rPr lang="en-US" sz="2000" err="1">
                <a:ea typeface="+mn-lt"/>
                <a:cs typeface="+mn-lt"/>
              </a:rPr>
              <a:t>:Genes</a:t>
            </a:r>
            <a:r>
              <a:rPr lang="en-US" sz="2000">
                <a:ea typeface="+mn-lt"/>
                <a:cs typeface="+mn-lt"/>
              </a:rPr>
              <a:t> between each pair of points are alternately copied from parents. More diverse exploration. 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Uniform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: Each gene is independently chosen from either parent with a 50% probability. More randomness.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 sz="2000" b="1">
              <a:solidFill>
                <a:srgbClr val="000080"/>
              </a:solidFill>
            </a:endParaRPr>
          </a:p>
          <a:p>
            <a:endParaRPr lang="en-US" sz="2000" b="1" i="1"/>
          </a:p>
          <a:p>
            <a:endParaRPr lang="en-US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DBF946A-FF87-5F26-BED1-1AB773A7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Genetic Algorithm : 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AA4BDB2-1B78-8897-86C3-AC9DD3C5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97" y="1124165"/>
            <a:ext cx="5690577" cy="29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568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67D34-D4FF-567F-F0B7-B4D34215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24/05/2024</a:t>
            </a:fld>
            <a:endParaRPr lang="en-GB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8D3EF84-7A2A-30AC-8415-5D8B0BC44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64"/>
          <a:stretch/>
        </p:blipFill>
        <p:spPr>
          <a:xfrm>
            <a:off x="6286447" y="917263"/>
            <a:ext cx="5803141" cy="2459518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7E532551-CAC9-5342-2442-64926D04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4" y="324846"/>
            <a:ext cx="5609499" cy="533028"/>
          </a:xfrm>
        </p:spPr>
        <p:txBody>
          <a:bodyPr/>
          <a:lstStyle/>
          <a:p>
            <a:r>
              <a:rPr lang="en-US" sz="3200"/>
              <a:t>Parameters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76F49-C057-EE34-3305-50145C92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9" b="33527"/>
          <a:stretch/>
        </p:blipFill>
        <p:spPr>
          <a:xfrm>
            <a:off x="197738" y="919565"/>
            <a:ext cx="5952370" cy="443508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5483189-6A07-0525-3F76-58B58B9D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7813" y="4114046"/>
            <a:ext cx="4137561" cy="1915270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Hyperparameter tuning : Software includes a method that randomly finds the optimal solution across a set of parameters</a:t>
            </a:r>
            <a:endParaRPr lang="en-US" sz="2000" b="0">
              <a:solidFill>
                <a:schemeClr val="tx2"/>
              </a:solidFill>
              <a:ea typeface="+mn-lt"/>
              <a:cs typeface="+mn-lt"/>
            </a:endParaRPr>
          </a:p>
          <a:p>
            <a:pPr algn="l"/>
            <a:br>
              <a:rPr lang="en-US"/>
            </a:br>
            <a:endParaRPr lang="en-US"/>
          </a:p>
          <a:p>
            <a:endParaRPr lang="en-US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703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F96E-A3B2-B0E5-3AEB-ECBF6521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0AEB-7891-3DA7-42FC-9B193FD6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Validity Check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3A649-C515-9774-20DA-D9D1C7D9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53" y="1394619"/>
            <a:ext cx="5602610" cy="383326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Self-Recycle：</a:t>
            </a:r>
            <a:endParaRPr lang="en-US"/>
          </a:p>
          <a:p>
            <a:pPr marL="285750" lvl="1" indent="-285750">
              <a:buFont typeface="Arial"/>
            </a:pPr>
            <a:r>
              <a:rPr lang="en-GB">
                <a:solidFill>
                  <a:srgbClr val="0D0D0D"/>
                </a:solidFill>
                <a:latin typeface="+mn-lt"/>
                <a:ea typeface="+mn-lt"/>
                <a:cs typeface="+mn-lt"/>
              </a:rPr>
              <a:t>Explanation: Self-recycling is not allowed as it leads to invalid results. The unit has a feedback loop to itself.</a:t>
            </a:r>
            <a:endParaRPr lang="en-GB">
              <a:ea typeface="+mn-lt"/>
              <a:cs typeface="+mn-lt"/>
            </a:endParaRPr>
          </a:p>
          <a:p>
            <a:pPr marL="285750" lvl="1" indent="-285750">
              <a:buFont typeface="Arial"/>
            </a:pPr>
            <a:endParaRPr lang="en-GB" b="1">
              <a:ea typeface="+mn-lt"/>
              <a:cs typeface="+mn-lt"/>
            </a:endParaRPr>
          </a:p>
          <a:p>
            <a:pPr marL="285750" lvl="1" indent="-285750">
              <a:buFont typeface="Arial"/>
            </a:pPr>
            <a:endParaRPr lang="en-GB" b="1">
              <a:ea typeface="+mn-lt"/>
              <a:cs typeface="+mn-lt"/>
            </a:endParaRPr>
          </a:p>
          <a:p>
            <a:pPr marL="285750" lvl="1" indent="-285750">
              <a:buFont typeface="Arial"/>
            </a:pPr>
            <a:r>
              <a:rPr lang="en-GB" b="1">
                <a:ea typeface="+mn-lt"/>
                <a:cs typeface="+mn-lt"/>
              </a:rPr>
              <a:t>·    Disconnected Unit:</a:t>
            </a:r>
            <a:endParaRPr lang="en-GB"/>
          </a:p>
          <a:p>
            <a:pPr lvl="1"/>
            <a:r>
              <a:rPr lang="en-GB">
                <a:solidFill>
                  <a:srgbClr val="0D0D0D"/>
                </a:solidFill>
                <a:latin typeface="+mn-lt"/>
                <a:ea typeface="+mn-lt"/>
                <a:cs typeface="+mn-lt"/>
              </a:rPr>
              <a:t>Explanation: Every unit must be part of the network starting from the feed to ensure accessibility. In this </a:t>
            </a:r>
            <a:r>
              <a:rPr lang="en-GB" err="1">
                <a:solidFill>
                  <a:srgbClr val="0D0D0D"/>
                </a:solidFill>
                <a:latin typeface="+mn-lt"/>
                <a:ea typeface="+mn-lt"/>
                <a:cs typeface="+mn-lt"/>
              </a:rPr>
              <a:t>gragh</a:t>
            </a:r>
            <a:r>
              <a:rPr lang="en-GB">
                <a:solidFill>
                  <a:srgbClr val="0D0D0D"/>
                </a:solidFill>
                <a:latin typeface="+mn-lt"/>
                <a:ea typeface="+mn-lt"/>
                <a:cs typeface="+mn-lt"/>
              </a:rPr>
              <a:t>, not all units are connected from the feed.</a:t>
            </a:r>
            <a:endParaRPr lang="en-GB">
              <a:solidFill>
                <a:srgbClr val="000000"/>
              </a:solidFill>
              <a:latin typeface="+mn-lt"/>
              <a:ea typeface="+mn-lt"/>
              <a:cs typeface="+mn-lt"/>
            </a:endParaRPr>
          </a:p>
          <a:p>
            <a:pPr lvl="1"/>
            <a:endParaRPr lang="en-GB">
              <a:solidFill>
                <a:srgbClr val="0D0D0D"/>
              </a:solidFill>
              <a:latin typeface="Imperial Sans Text"/>
              <a:ea typeface="+mn-lt"/>
              <a:cs typeface="+mn-lt"/>
            </a:endParaRPr>
          </a:p>
          <a:p>
            <a:pPr marL="485775" lvl="4" indent="-161925">
              <a:buClr>
                <a:srgbClr val="0000CD"/>
              </a:buClr>
            </a:pPr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75C831-75C2-9C15-377E-8710FE5B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43A-6002-45B0-A9E7-0C3B8918E140}" type="datetime1">
              <a:rPr lang="en-GB" smtClean="0"/>
              <a:t>24/05/2024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F4B0A4-8F8B-2EF1-7B93-B1C642D1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142CE9-A0CC-C152-8630-17F90A10732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801010"/>
            <a:ext cx="11540763" cy="37156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Invalid samples</a:t>
            </a:r>
          </a:p>
        </p:txBody>
      </p:sp>
      <p:pic>
        <p:nvPicPr>
          <p:cNvPr id="11" name="Content Placeholder 10" descr="A diagram of a unit&#10;&#10;Description automatically generated">
            <a:extLst>
              <a:ext uri="{FF2B5EF4-FFF2-40B4-BE49-F238E27FC236}">
                <a16:creationId xmlns:a16="http://schemas.microsoft.com/office/drawing/2014/main" id="{D6EFEBE0-3AF6-4C09-66B3-9F9660C48B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5614" y="1395682"/>
            <a:ext cx="4668865" cy="1654913"/>
          </a:xfrm>
        </p:spPr>
      </p:pic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E1B202DB-433A-002E-B1D5-D7BCC7BB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5" y="3313661"/>
            <a:ext cx="4651252" cy="28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56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F96E-A3B2-B0E5-3AEB-ECBF6521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0AEB-7891-3DA7-42FC-9B193FD6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Validity Check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3A649-C515-9774-20DA-D9D1C7D9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4613" y="1394619"/>
            <a:ext cx="5583238" cy="486648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Same Destination for All Streams :</a:t>
            </a:r>
            <a:endParaRPr lang="en-US"/>
          </a:p>
          <a:p>
            <a:pPr marL="285750" lvl="1" indent="-285750">
              <a:buFont typeface="Arial"/>
            </a:pPr>
            <a:r>
              <a:rPr lang="en-GB">
                <a:solidFill>
                  <a:srgbClr val="0D0D0D"/>
                </a:solidFill>
                <a:latin typeface="+mn-lt"/>
                <a:ea typeface="+mn-lt"/>
                <a:cs typeface="+mn-lt"/>
              </a:rPr>
              <a:t> Explanation: Units should distribute outputs to different destinations to ensure valid separation.</a:t>
            </a:r>
            <a:endParaRPr lang="en-GB"/>
          </a:p>
          <a:p>
            <a:pPr lvl="1"/>
            <a:r>
              <a:rPr lang="en-GB">
                <a:solidFill>
                  <a:srgbClr val="0D0D0D"/>
                </a:solidFill>
                <a:latin typeface="Imperial Sans Text"/>
              </a:rPr>
              <a:t> Here, all streams (concentrate,  intermediate, </a:t>
            </a:r>
            <a:endParaRPr lang="en-GB">
              <a:solidFill>
                <a:srgbClr val="000000"/>
              </a:solidFill>
              <a:latin typeface="Imperial Sans Text"/>
            </a:endParaRPr>
          </a:p>
          <a:p>
            <a:pPr lvl="1"/>
            <a:r>
              <a:rPr lang="en-GB">
                <a:solidFill>
                  <a:srgbClr val="0D0D0D"/>
                </a:solidFill>
                <a:latin typeface="Imperial Sans Text"/>
              </a:rPr>
              <a:t>and tailings) point to the same unit.</a:t>
            </a:r>
            <a:endParaRPr lang="en-GB">
              <a:solidFill>
                <a:srgbClr val="000000"/>
              </a:solidFill>
              <a:latin typeface="Imperial Sans Text"/>
            </a:endParaRPr>
          </a:p>
          <a:p>
            <a:pPr marL="285750" lvl="1" indent="-285750">
              <a:buFont typeface="Arial"/>
            </a:pPr>
            <a:endParaRPr lang="en-GB">
              <a:solidFill>
                <a:srgbClr val="0D0D0D"/>
              </a:solidFill>
            </a:endParaRPr>
          </a:p>
          <a:p>
            <a:pPr marL="485775" lvl="4" indent="-161925">
              <a:buClr>
                <a:srgbClr val="0000CD"/>
              </a:buClr>
            </a:pPr>
            <a:endParaRPr lang="en-GB" b="1"/>
          </a:p>
          <a:p>
            <a:pPr marL="485775" lvl="4" indent="-161925">
              <a:buClr>
                <a:srgbClr val="0000CD"/>
              </a:buClr>
            </a:pPr>
            <a:r>
              <a:rPr lang="en-GB" b="1">
                <a:ea typeface="+mn-lt"/>
                <a:cs typeface="+mn-lt"/>
              </a:rPr>
              <a:t>No Route to All Streams:</a:t>
            </a:r>
            <a:endParaRPr lang="en-GB"/>
          </a:p>
          <a:p>
            <a:pPr lvl="1"/>
            <a:r>
              <a:rPr lang="en-GB">
                <a:solidFill>
                  <a:srgbClr val="0D0D0D"/>
                </a:solidFill>
                <a:latin typeface="+mn-lt"/>
                <a:ea typeface="+mn-lt"/>
                <a:cs typeface="+mn-lt"/>
              </a:rPr>
              <a:t>Explanation: Each unit must have paths to both outlet streams for proper mass balance. Here the unit does not have routes to both concentrate and tailings streams.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75C831-75C2-9C15-377E-8710FE5B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43A-6002-45B0-A9E7-0C3B8918E140}" type="datetime1">
              <a:rPr lang="en-GB" smtClean="0"/>
              <a:t>24/05/2024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F4B0A4-8F8B-2EF1-7B93-B1C642D1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142CE9-A0CC-C152-8630-17F90A10732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801010"/>
            <a:ext cx="11540763" cy="37156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Invalid samples</a:t>
            </a:r>
          </a:p>
        </p:txBody>
      </p:sp>
      <p:pic>
        <p:nvPicPr>
          <p:cNvPr id="12" name="Picture 11" descr="A diagram of a unit&#10;&#10;Description automatically generated">
            <a:extLst>
              <a:ext uri="{FF2B5EF4-FFF2-40B4-BE49-F238E27FC236}">
                <a16:creationId xmlns:a16="http://schemas.microsoft.com/office/drawing/2014/main" id="{F7A374E2-2CFD-93CE-69EA-B5B88A0A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0" y="3826576"/>
            <a:ext cx="4731027" cy="1871525"/>
          </a:xfrm>
          <a:prstGeom prst="rect">
            <a:avLst/>
          </a:prstGeom>
        </p:spPr>
      </p:pic>
      <p:pic>
        <p:nvPicPr>
          <p:cNvPr id="13" name="Picture 12" descr="A diagram of a unit&#10;&#10;Description automatically generated">
            <a:extLst>
              <a:ext uri="{FF2B5EF4-FFF2-40B4-BE49-F238E27FC236}">
                <a16:creationId xmlns:a16="http://schemas.microsoft.com/office/drawing/2014/main" id="{7CD7CA61-60FE-D554-FC57-2BEB23AB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5" y="1393549"/>
            <a:ext cx="4640751" cy="17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90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FC6A7385-02D5-45C5-BC81-F9BF7D36211D}" vid="{B7F9A338-07DC-4150-84C9-0DA5C0584E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0</TotalTime>
  <Words>1260</Words>
  <Application>Microsoft Macintosh PowerPoint</Application>
  <PresentationFormat>宽屏</PresentationFormat>
  <Paragraphs>232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Arial,Sans-Serif</vt:lpstr>
      <vt:lpstr>Inter Medium</vt:lpstr>
      <vt:lpstr>Arial</vt:lpstr>
      <vt:lpstr>Calibri</vt:lpstr>
      <vt:lpstr>Imperial Sans Text</vt:lpstr>
      <vt:lpstr>Imperial Sans Text Medium</vt:lpstr>
      <vt:lpstr>Imperial Sans Text Semibold</vt:lpstr>
      <vt:lpstr>Menlo</vt:lpstr>
      <vt:lpstr>ICL PPT Theme</vt:lpstr>
      <vt:lpstr>Gerardium Rush</vt:lpstr>
      <vt:lpstr>Overview</vt:lpstr>
      <vt:lpstr>Software development  </vt:lpstr>
      <vt:lpstr>Genetic Algorithm</vt:lpstr>
      <vt:lpstr>Genetic Algorithm : </vt:lpstr>
      <vt:lpstr>Genetic Algorithm : </vt:lpstr>
      <vt:lpstr>Parameters tuning</vt:lpstr>
      <vt:lpstr>Validity Check</vt:lpstr>
      <vt:lpstr>Validity Check</vt:lpstr>
      <vt:lpstr>Circuit Modelling</vt:lpstr>
      <vt:lpstr>PowerPoint 演示文稿</vt:lpstr>
      <vt:lpstr>CSimulator</vt:lpstr>
      <vt:lpstr>Circuit Modelling</vt:lpstr>
      <vt:lpstr>Post-Process</vt:lpstr>
      <vt:lpstr>Model analysis and performance enhancement </vt:lpstr>
      <vt:lpstr>Model analysis</vt:lpstr>
      <vt:lpstr>How the optimum circuits change</vt:lpstr>
      <vt:lpstr>How the optimum circuits change</vt:lpstr>
      <vt:lpstr>How the optimum circuits change</vt:lpstr>
      <vt:lpstr>Parallel</vt:lpstr>
      <vt:lpstr>PowerPoint 演示文稿</vt:lpstr>
      <vt:lpstr>Further improvements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template</dc:title>
  <dc:creator>Shen, Xilei</dc:creator>
  <cp:lastModifiedBy>Ge, Jiaqi</cp:lastModifiedBy>
  <cp:revision>5</cp:revision>
  <dcterms:created xsi:type="dcterms:W3CDTF">2024-05-23T14:50:14Z</dcterms:created>
  <dcterms:modified xsi:type="dcterms:W3CDTF">2024-05-24T14:39:40Z</dcterms:modified>
</cp:coreProperties>
</file>